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79" r:id="rId3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 Leon Solis" userId="7210bdf6-cee0-4293-9c7c-c4d06a030dc4" providerId="ADAL" clId="{C9EF8AB5-41CC-4592-816E-079FCFD668C4}"/>
    <pc:docChg chg="delSld">
      <pc:chgData name="Isabel Leon Solis" userId="7210bdf6-cee0-4293-9c7c-c4d06a030dc4" providerId="ADAL" clId="{C9EF8AB5-41CC-4592-816E-079FCFD668C4}" dt="2024-03-15T16:28:05.153" v="0" actId="47"/>
      <pc:docMkLst>
        <pc:docMk/>
      </pc:docMkLst>
      <pc:sldChg chg="del">
        <pc:chgData name="Isabel Leon Solis" userId="7210bdf6-cee0-4293-9c7c-c4d06a030dc4" providerId="ADAL" clId="{C9EF8AB5-41CC-4592-816E-079FCFD668C4}" dt="2024-03-15T16:28:05.153" v="0" actId="47"/>
        <pc:sldMkLst>
          <pc:docMk/>
          <pc:sldMk cId="3383211345" sldId="38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7F31E0-C861-0E10-1B48-E492C7988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DD1EFC-555F-F145-CD49-608F8E8EFB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2668F0-5431-2D75-EB9D-CA4F509B6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E45F-0DFE-4CBA-998A-9C45306018B4}" type="datetimeFigureOut">
              <a:rPr lang="es-CR" smtClean="0"/>
              <a:t>15/3/2024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AF9574-8187-4153-3A1D-F105A04E5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BDF2B1-30E1-8A94-D720-70E4133F4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463-E01E-4BD2-9052-6EAE3E4A3F3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8188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122C9-A3BF-5D36-54CA-B39F16E4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93DCA4-E15C-D592-7E19-64638A258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2A5D3E-262C-6A2D-6F3E-BB8F212FD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E45F-0DFE-4CBA-998A-9C45306018B4}" type="datetimeFigureOut">
              <a:rPr lang="es-CR" smtClean="0"/>
              <a:t>15/3/2024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B49364-7041-4573-8670-9C245C71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B86B9D-726B-C04D-847E-9D10A352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463-E01E-4BD2-9052-6EAE3E4A3F3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3439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017841-1AA7-D0D9-9887-7B0A8C708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55B9C34-FB93-AC55-32EA-00D642F9D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8F48F8-2934-7712-DD48-06AF5064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E45F-0DFE-4CBA-998A-9C45306018B4}" type="datetimeFigureOut">
              <a:rPr lang="es-CR" smtClean="0"/>
              <a:t>15/3/2024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D535B6-8CF5-E069-71D2-E8BBF0F2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CEDADA-A054-7AB5-5762-BCA0DA8B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463-E01E-4BD2-9052-6EAE3E4A3F3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9746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AE0B4-806D-C245-83D7-E196E64E7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B4327F-501A-5707-EB07-F6ABEC82C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1CEC3C-21ED-758D-F11B-0AA103A7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E45F-0DFE-4CBA-998A-9C45306018B4}" type="datetimeFigureOut">
              <a:rPr lang="es-CR" smtClean="0"/>
              <a:t>15/3/2024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B6FE90-70A3-2D61-1233-F8FC600D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8A7C58-825E-F4C4-EE17-59609947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463-E01E-4BD2-9052-6EAE3E4A3F3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1720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48A4A1-111E-4292-9201-E55643F80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D826C1-C5F7-099E-B0AC-C18893087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F19EB1-22F6-E5B1-FF1B-40783CD93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E45F-0DFE-4CBA-998A-9C45306018B4}" type="datetimeFigureOut">
              <a:rPr lang="es-CR" smtClean="0"/>
              <a:t>15/3/2024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C510EA-5A3B-60F1-14FD-BB38F0B5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22785C-0DF5-662E-E5AD-6F71D5766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463-E01E-4BD2-9052-6EAE3E4A3F3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8984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A3001-3B6C-103D-D4A0-5E5B47523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C2E65B-597C-2EDE-E724-C0459F7B2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782CE4-FEE7-94C9-BEFA-8D3ACEE19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CE795D-D916-A40D-7D69-EA7266DAF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E45F-0DFE-4CBA-998A-9C45306018B4}" type="datetimeFigureOut">
              <a:rPr lang="es-CR" smtClean="0"/>
              <a:t>15/3/2024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4BA14E-29BB-644C-A3FE-C922B9336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0F178F-E240-0ACD-D75B-161AD058C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463-E01E-4BD2-9052-6EAE3E4A3F3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1616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599520-52D4-F004-DE99-851B24EF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811333-5446-F2A8-0EDB-6D18DE6E9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BE6784-F42F-FA4E-89B9-CD4AEE0C8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A26B92-FC11-B95C-0E2D-D4537609B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EFF30C-C760-A7B7-B1E1-60BF6D2EB5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D2B900B-4195-1456-006C-2D3A4F9E8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E45F-0DFE-4CBA-998A-9C45306018B4}" type="datetimeFigureOut">
              <a:rPr lang="es-CR" smtClean="0"/>
              <a:t>15/3/2024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2A6BA50-4E18-9941-120C-323C347E8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FC1B063-4B08-E10E-CFDD-76C012E8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463-E01E-4BD2-9052-6EAE3E4A3F3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5369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F2D548-2D87-D855-477F-A7ED3F1CF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C350C90-FA13-F3FD-0F19-B909538D9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E45F-0DFE-4CBA-998A-9C45306018B4}" type="datetimeFigureOut">
              <a:rPr lang="es-CR" smtClean="0"/>
              <a:t>15/3/2024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FAD660-C351-F512-7508-43831A2A2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2AA9DC5-8718-2B69-E785-866D7440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463-E01E-4BD2-9052-6EAE3E4A3F3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240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B5EEC2-AD51-8573-DFF2-3D33E7463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E45F-0DFE-4CBA-998A-9C45306018B4}" type="datetimeFigureOut">
              <a:rPr lang="es-CR" smtClean="0"/>
              <a:t>15/3/2024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4AE8D72-DEFB-9C74-AAC2-EDDB8A871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96B7B1-E509-22B1-5FB5-925344AF1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463-E01E-4BD2-9052-6EAE3E4A3F3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8343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E50E2-091C-1540-4D5C-8AFA7C9F5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241F75-A412-51C6-1FFD-DFEF02574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D09063-A771-D249-400F-F725C7F2C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7949C0-137E-F66F-E742-0A0557EBE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E45F-0DFE-4CBA-998A-9C45306018B4}" type="datetimeFigureOut">
              <a:rPr lang="es-CR" smtClean="0"/>
              <a:t>15/3/2024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39C217-7DCE-18C1-7E2F-B77803BEA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AB5E1E-5ADC-9C7D-4885-CF5004CCF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463-E01E-4BD2-9052-6EAE3E4A3F3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9023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279F8-5A4D-5C15-6033-0CD382701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76D7199-284C-3F4D-97F7-5B8A419F12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1B6B35-5EC9-B99E-A20D-895B993B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DA0F4C-9653-CB3C-3A35-F5BD3738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E45F-0DFE-4CBA-998A-9C45306018B4}" type="datetimeFigureOut">
              <a:rPr lang="es-CR" smtClean="0"/>
              <a:t>15/3/2024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F93107-2B0E-F8FC-FE09-2127AE025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D92A45-A598-EA58-CDE6-F46A2415E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463-E01E-4BD2-9052-6EAE3E4A3F3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065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821FD21-F1BA-B965-1EFB-7E4F80B7A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097CD3-D257-7F81-9560-FCD9947B0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B5C38B-2316-C240-747A-325ACC2D1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BE45F-0DFE-4CBA-998A-9C45306018B4}" type="datetimeFigureOut">
              <a:rPr lang="es-CR" smtClean="0"/>
              <a:t>15/3/2024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E8CB90-5CEF-36FB-134A-73D2B6975F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811E69-DD7C-FA0C-910A-E12DF4EA07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5A463-E01E-4BD2-9052-6EAE3E4A3F3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8628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lickr.com/photos/gasparutti/21242352032" TargetMode="External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aede.cat/2015/11/objetivos.html" TargetMode="External"/><Relationship Id="rId5" Type="http://schemas.openxmlformats.org/officeDocument/2006/relationships/image" Target="../media/image4.jpg"/><Relationship Id="rId10" Type="http://schemas.openxmlformats.org/officeDocument/2006/relationships/hyperlink" Target="http://efsancristobalcartagena.blogspot.com/2015/09/reglas-de-la-liga-interna-2015-2016.html" TargetMode="External"/><Relationship Id="rId4" Type="http://schemas.openxmlformats.org/officeDocument/2006/relationships/hyperlink" Target="https://razonpublica.com/una-propuesta-confusa-de-participacion-ciudadana/" TargetMode="External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54A15842-74D1-74D8-BF8F-5CD3A7A16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48"/>
            <a:ext cx="12186587" cy="6861048"/>
          </a:xfrm>
          <a:prstGeom prst="rect">
            <a:avLst/>
          </a:prstGeom>
        </p:spPr>
      </p:pic>
      <p:sp>
        <p:nvSpPr>
          <p:cNvPr id="3" name="CuadroTexto 3"/>
          <p:cNvSpPr txBox="1"/>
          <p:nvPr/>
        </p:nvSpPr>
        <p:spPr>
          <a:xfrm>
            <a:off x="748406" y="906655"/>
            <a:ext cx="1040194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R" sz="4400" b="1" dirty="0">
                <a:solidFill>
                  <a:schemeClr val="bg1"/>
                </a:solidFill>
                <a:latin typeface="HendersonSansW00-BasicSmBd" panose="02000505030000020004" pitchFamily="2" charset="0"/>
                <a:cs typeface="Arial"/>
              </a:rPr>
              <a:t>CÁPSULA INFORMATIVA </a:t>
            </a:r>
          </a:p>
          <a:p>
            <a:pPr algn="ctr">
              <a:defRPr/>
            </a:pPr>
            <a:r>
              <a:rPr lang="es-CR" sz="4400" b="1" dirty="0">
                <a:solidFill>
                  <a:schemeClr val="bg1"/>
                </a:solidFill>
                <a:latin typeface="HendersonSansW00-BasicSmBd" panose="02000505030000020004" pitchFamily="2" charset="0"/>
                <a:cs typeface="Arial"/>
              </a:rPr>
              <a:t>N°3 </a:t>
            </a:r>
          </a:p>
          <a:p>
            <a:pPr algn="ctr">
              <a:defRPr/>
            </a:pPr>
            <a:r>
              <a:rPr lang="es-CR" sz="4400" b="1" dirty="0">
                <a:solidFill>
                  <a:schemeClr val="bg1"/>
                </a:solidFill>
                <a:latin typeface="HendersonSansW00-BasicSmBd" panose="02000505030000020004" pitchFamily="2" charset="0"/>
                <a:cs typeface="Arial"/>
              </a:rPr>
              <a:t>PARA EL FORTALECIMIENTO DEL CONOCIMIENTO  PRESUPUESTARIO</a:t>
            </a:r>
            <a:endParaRPr lang="es-ES" sz="4400" b="1" dirty="0">
              <a:solidFill>
                <a:schemeClr val="bg1"/>
              </a:solidFill>
              <a:latin typeface="HendersonSansW00-BasicSmBd" panose="02000505030000020004" pitchFamily="2" charset="0"/>
              <a:cs typeface="Arial"/>
            </a:endParaRPr>
          </a:p>
        </p:txBody>
      </p:sp>
      <p:sp>
        <p:nvSpPr>
          <p:cNvPr id="5" name="1 CuadroTexto"/>
          <p:cNvSpPr txBox="1"/>
          <p:nvPr/>
        </p:nvSpPr>
        <p:spPr>
          <a:xfrm>
            <a:off x="2631277" y="4832114"/>
            <a:ext cx="7008779" cy="16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133" dirty="0">
                <a:solidFill>
                  <a:schemeClr val="bg1"/>
                </a:solidFill>
                <a:latin typeface="HendersonSansW00-BasicLight" panose="02000505030000020004" pitchFamily="2" charset="0"/>
                <a:cs typeface="Arial" pitchFamily="34" charset="0"/>
              </a:rPr>
              <a:t>Dirección General de Presupuesto Nacional</a:t>
            </a:r>
          </a:p>
          <a:p>
            <a:pPr algn="ctr"/>
            <a:endParaRPr lang="es-CR" sz="2133" dirty="0">
              <a:solidFill>
                <a:schemeClr val="bg1"/>
              </a:solidFill>
              <a:latin typeface="HendersonSansW00-BasicLight" panose="02000505030000020004" pitchFamily="2" charset="0"/>
              <a:cs typeface="Arial" pitchFamily="34" charset="0"/>
            </a:endParaRPr>
          </a:p>
          <a:p>
            <a:pPr algn="ctr"/>
            <a:r>
              <a:rPr lang="es-CR" sz="1600" dirty="0">
                <a:solidFill>
                  <a:schemeClr val="bg1"/>
                </a:solidFill>
                <a:latin typeface="HendersonSansW00-BasicLight" panose="02000505030000020004" pitchFamily="2" charset="0"/>
                <a:cs typeface="Arial" pitchFamily="34" charset="0"/>
              </a:rPr>
              <a:t>Marzo 2024</a:t>
            </a:r>
          </a:p>
          <a:p>
            <a:pPr algn="ctr"/>
            <a:endParaRPr lang="es-CR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84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75CC471C-17C2-FE71-7085-558BA8D0C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5504"/>
            <a:ext cx="12208300" cy="6848856"/>
          </a:xfrm>
          <a:prstGeom prst="rect">
            <a:avLst/>
          </a:prstGeom>
        </p:spPr>
      </p:pic>
      <p:sp>
        <p:nvSpPr>
          <p:cNvPr id="3" name="CuadroTexto 3"/>
          <p:cNvSpPr txBox="1"/>
          <p:nvPr/>
        </p:nvSpPr>
        <p:spPr>
          <a:xfrm>
            <a:off x="612271" y="296895"/>
            <a:ext cx="98095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1D2C4E"/>
                </a:solidFill>
                <a:latin typeface="HendersonSansW00-BasicSmBd" panose="02000505030000020004" pitchFamily="2" charset="0"/>
                <a:cs typeface="Arial"/>
              </a:rPr>
              <a:t>Artículo 8: Contenido de los presupuestos</a:t>
            </a:r>
            <a:endParaRPr lang="es-ES" sz="3200" b="1" dirty="0">
              <a:latin typeface="HendersonSansW00-BasicSmBd" panose="02000505030000020004" pitchFamily="2" charset="0"/>
              <a:cs typeface="Arial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E72E4E6-5B10-001C-CDF5-9CAC3F13D140}"/>
              </a:ext>
            </a:extLst>
          </p:cNvPr>
          <p:cNvSpPr txBox="1"/>
          <p:nvPr/>
        </p:nvSpPr>
        <p:spPr>
          <a:xfrm>
            <a:off x="527457" y="6591143"/>
            <a:ext cx="98095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/>
                </a:solidFill>
                <a:latin typeface="HendersonSansW00-BasicLight" panose="02000505030000020004" pitchFamily="2" charset="0"/>
                <a:cs typeface="Arial"/>
              </a:rPr>
              <a:t>Ministerio de Hacienda / Gobierno de Costa Rica / Dirección General de Presupuesto Nacional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5E2F112-9193-CC13-C569-DB95834C741D}"/>
              </a:ext>
            </a:extLst>
          </p:cNvPr>
          <p:cNvSpPr txBox="1"/>
          <p:nvPr/>
        </p:nvSpPr>
        <p:spPr>
          <a:xfrm>
            <a:off x="444701" y="1753401"/>
            <a:ext cx="40397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CR" b="1" dirty="0">
                <a:latin typeface="HendersonSansW00-BasicLight" panose="02000505030000020004" pitchFamily="2" charset="0"/>
              </a:rPr>
              <a:t>Ingresos</a:t>
            </a:r>
          </a:p>
          <a:p>
            <a:pPr algn="ctr"/>
            <a:r>
              <a:rPr lang="es-CR" dirty="0">
                <a:latin typeface="HendersonSansW00-BasicLight" panose="02000505030000020004" pitchFamily="2" charset="0"/>
              </a:rPr>
              <a:t>Tributos, venta de bienes y servicios, transferencias, donaciones, entre otros.</a:t>
            </a:r>
          </a:p>
          <a:p>
            <a:pPr algn="ctr"/>
            <a:r>
              <a:rPr lang="es-CR" dirty="0">
                <a:latin typeface="HendersonSansW00-BasicLight" panose="02000505030000020004" pitchFamily="2" charset="0"/>
              </a:rPr>
              <a:t>Fuentes de Financiamiento: internas o externas</a:t>
            </a:r>
          </a:p>
          <a:p>
            <a:endParaRPr lang="es-C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BCB48E6-77F5-EB70-8409-D14514A83DA0}"/>
              </a:ext>
            </a:extLst>
          </p:cNvPr>
          <p:cNvSpPr txBox="1"/>
          <p:nvPr/>
        </p:nvSpPr>
        <p:spPr>
          <a:xfrm>
            <a:off x="921557" y="4977234"/>
            <a:ext cx="29118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CR" b="1" dirty="0">
                <a:latin typeface="HendersonSansW00-BasicLight" panose="02000505030000020004" pitchFamily="2" charset="0"/>
              </a:rPr>
              <a:t>Gastos</a:t>
            </a:r>
          </a:p>
          <a:p>
            <a:pPr algn="ctr"/>
            <a:r>
              <a:rPr lang="es-CR" dirty="0">
                <a:latin typeface="HendersonSansW00-BasicLight" panose="02000505030000020004" pitchFamily="2" charset="0"/>
              </a:rPr>
              <a:t>Egresos previstos para cumplir objetivos y metas</a:t>
            </a:r>
          </a:p>
          <a:p>
            <a:endParaRPr lang="es-CR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47F60D7-8EE8-FEB8-3CC0-961453CAD478}"/>
              </a:ext>
            </a:extLst>
          </p:cNvPr>
          <p:cNvSpPr txBox="1"/>
          <p:nvPr/>
        </p:nvSpPr>
        <p:spPr>
          <a:xfrm>
            <a:off x="6753999" y="1866706"/>
            <a:ext cx="29118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CR" dirty="0">
                <a:latin typeface="HendersonSansW00-BasicLight" panose="02000505030000020004" pitchFamily="2" charset="0"/>
              </a:rPr>
              <a:t>Detalle de programación actividades y metas para el periodo.</a:t>
            </a:r>
          </a:p>
          <a:p>
            <a:endParaRPr lang="es-C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FEDAC2C-606A-1DD1-E3B0-581758CB9BD0}"/>
              </a:ext>
            </a:extLst>
          </p:cNvPr>
          <p:cNvSpPr txBox="1"/>
          <p:nvPr/>
        </p:nvSpPr>
        <p:spPr>
          <a:xfrm>
            <a:off x="7046923" y="3627080"/>
            <a:ext cx="29118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CR" dirty="0">
                <a:latin typeface="HendersonSansW00-BasicLight" panose="02000505030000020004" pitchFamily="2" charset="0"/>
              </a:rPr>
              <a:t>Detalle de requerimiento de recursos humanos.</a:t>
            </a:r>
          </a:p>
          <a:p>
            <a:endParaRPr lang="es-CR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9353856-D343-0CC5-4109-0B82911BBA5A}"/>
              </a:ext>
            </a:extLst>
          </p:cNvPr>
          <p:cNvSpPr txBox="1"/>
          <p:nvPr/>
        </p:nvSpPr>
        <p:spPr>
          <a:xfrm>
            <a:off x="4992502" y="5153583"/>
            <a:ext cx="29118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CR" dirty="0">
                <a:latin typeface="HendersonSansW00-BasicLight" panose="02000505030000020004" pitchFamily="2" charset="0"/>
              </a:rPr>
              <a:t>Normas de ejecución para el ejercicio presupuestario en que esté vigente el presupuesto.</a:t>
            </a:r>
          </a:p>
          <a:p>
            <a:endParaRPr lang="es-CR" dirty="0"/>
          </a:p>
        </p:txBody>
      </p:sp>
      <p:pic>
        <p:nvPicPr>
          <p:cNvPr id="14" name="Imagen 13" descr="Un dibujo de una caricatura&#10;&#10;Descripción generada automáticamente con confianza baja">
            <a:extLst>
              <a:ext uri="{FF2B5EF4-FFF2-40B4-BE49-F238E27FC236}">
                <a16:creationId xmlns:a16="http://schemas.microsoft.com/office/drawing/2014/main" id="{53D686F9-D23D-84EF-5CED-0088353F7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26559" y="3697096"/>
            <a:ext cx="2191740" cy="939318"/>
          </a:xfrm>
          <a:prstGeom prst="rect">
            <a:avLst/>
          </a:prstGeom>
        </p:spPr>
      </p:pic>
      <p:pic>
        <p:nvPicPr>
          <p:cNvPr id="11" name="Imagen 10" descr="Imagen que contiene lego, dibujo&#10;&#10;Descripción generada automáticamente">
            <a:extLst>
              <a:ext uri="{FF2B5EF4-FFF2-40B4-BE49-F238E27FC236}">
                <a16:creationId xmlns:a16="http://schemas.microsoft.com/office/drawing/2014/main" id="{47318A92-295F-57AE-B80B-663175EB2F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992502" y="3429000"/>
            <a:ext cx="1690688" cy="1185974"/>
          </a:xfrm>
          <a:prstGeom prst="rect">
            <a:avLst/>
          </a:prstGeom>
        </p:spPr>
      </p:pic>
      <p:pic>
        <p:nvPicPr>
          <p:cNvPr id="16" name="Imagen 15" descr="Imagen que contiene dibujo, alimentos, reloj&#10;&#10;Descripción generada automáticamente">
            <a:extLst>
              <a:ext uri="{FF2B5EF4-FFF2-40B4-BE49-F238E27FC236}">
                <a16:creationId xmlns:a16="http://schemas.microsoft.com/office/drawing/2014/main" id="{4FEE827C-E5FB-551E-5618-2C3758AF09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724332" y="1696693"/>
            <a:ext cx="969573" cy="837064"/>
          </a:xfrm>
          <a:prstGeom prst="rect">
            <a:avLst/>
          </a:prstGeom>
        </p:spPr>
      </p:pic>
      <p:pic>
        <p:nvPicPr>
          <p:cNvPr id="19" name="Imagen 18" descr="Texto, Pizarra&#10;&#10;Descripción generada automáticamente">
            <a:extLst>
              <a:ext uri="{FF2B5EF4-FFF2-40B4-BE49-F238E27FC236}">
                <a16:creationId xmlns:a16="http://schemas.microsoft.com/office/drawing/2014/main" id="{A629AE56-B247-EB39-45AD-9A23AC7C0C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7985931" y="5597201"/>
            <a:ext cx="1477311" cy="110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31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101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HendersonSansW00-BasicLight</vt:lpstr>
      <vt:lpstr>HendersonSansW00-BasicSmBd</vt:lpstr>
      <vt:lpstr>Wingdings</vt:lpstr>
      <vt:lpstr>Tema de Office</vt:lpstr>
      <vt:lpstr>Presentación de PowerPoint</vt:lpstr>
      <vt:lpstr>Presentación de PowerPoint</vt:lpstr>
    </vt:vector>
  </TitlesOfParts>
  <Company>Ministerio de Hacienda Costa 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Artículos 8 y 9</dc:title>
  <dc:creator>Isabel Leon Solis</dc:creator>
  <cp:lastModifiedBy>Isabel Leon Solis</cp:lastModifiedBy>
  <cp:revision>2</cp:revision>
  <dcterms:created xsi:type="dcterms:W3CDTF">2024-02-16T16:25:37Z</dcterms:created>
  <dcterms:modified xsi:type="dcterms:W3CDTF">2024-03-15T16:28:07Z</dcterms:modified>
</cp:coreProperties>
</file>