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0" r:id="rId1"/>
  </p:sldMasterIdLst>
  <p:notesMasterIdLst>
    <p:notesMasterId r:id="rId38"/>
  </p:notesMasterIdLst>
  <p:sldIdLst>
    <p:sldId id="256" r:id="rId2"/>
    <p:sldId id="320" r:id="rId3"/>
    <p:sldId id="326" r:id="rId4"/>
    <p:sldId id="321" r:id="rId5"/>
    <p:sldId id="296" r:id="rId6"/>
    <p:sldId id="322" r:id="rId7"/>
    <p:sldId id="294" r:id="rId8"/>
    <p:sldId id="295" r:id="rId9"/>
    <p:sldId id="327" r:id="rId10"/>
    <p:sldId id="292" r:id="rId11"/>
    <p:sldId id="297" r:id="rId12"/>
    <p:sldId id="298" r:id="rId13"/>
    <p:sldId id="299" r:id="rId14"/>
    <p:sldId id="329" r:id="rId15"/>
    <p:sldId id="306" r:id="rId16"/>
    <p:sldId id="307" r:id="rId17"/>
    <p:sldId id="302" r:id="rId18"/>
    <p:sldId id="301" r:id="rId19"/>
    <p:sldId id="308" r:id="rId20"/>
    <p:sldId id="309" r:id="rId21"/>
    <p:sldId id="323" r:id="rId22"/>
    <p:sldId id="317" r:id="rId23"/>
    <p:sldId id="310" r:id="rId24"/>
    <p:sldId id="311" r:id="rId25"/>
    <p:sldId id="324" r:id="rId26"/>
    <p:sldId id="312" r:id="rId27"/>
    <p:sldId id="313" r:id="rId28"/>
    <p:sldId id="314" r:id="rId29"/>
    <p:sldId id="325" r:id="rId30"/>
    <p:sldId id="315" r:id="rId31"/>
    <p:sldId id="316" r:id="rId32"/>
    <p:sldId id="330" r:id="rId33"/>
    <p:sldId id="328" r:id="rId34"/>
    <p:sldId id="318" r:id="rId35"/>
    <p:sldId id="319" r:id="rId36"/>
    <p:sldId id="285" r:id="rId37"/>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2B00"/>
    <a:srgbClr val="000000"/>
    <a:srgbClr val="ED0000"/>
    <a:srgbClr val="CFD2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snapToGrid="0">
      <p:cViewPr varScale="1">
        <p:scale>
          <a:sx n="63" d="100"/>
          <a:sy n="63" d="100"/>
        </p:scale>
        <p:origin x="7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5682B-6380-4B3B-9225-D217EC42C226}" type="datetimeFigureOut">
              <a:rPr lang="es-CR" smtClean="0"/>
              <a:t>19/9/2025</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B286B9-2B72-416B-A755-3C6AF80918B8}" type="slidenum">
              <a:rPr lang="es-CR" smtClean="0"/>
              <a:t>‹Nº›</a:t>
            </a:fld>
            <a:endParaRPr lang="es-CR"/>
          </a:p>
        </p:txBody>
      </p:sp>
    </p:spTree>
    <p:extLst>
      <p:ext uri="{BB962C8B-B14F-4D97-AF65-F5344CB8AC3E}">
        <p14:creationId xmlns:p14="http://schemas.microsoft.com/office/powerpoint/2010/main" val="3266027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5"/>
          </p:nvPr>
        </p:nvSpPr>
        <p:spPr/>
        <p:txBody>
          <a:bodyPr/>
          <a:lstStyle/>
          <a:p>
            <a:fld id="{4CB286B9-2B72-416B-A755-3C6AF80918B8}" type="slidenum">
              <a:rPr lang="es-CR" smtClean="0"/>
              <a:t>1</a:t>
            </a:fld>
            <a:endParaRPr lang="es-CR"/>
          </a:p>
        </p:txBody>
      </p:sp>
    </p:spTree>
    <p:extLst>
      <p:ext uri="{BB962C8B-B14F-4D97-AF65-F5344CB8AC3E}">
        <p14:creationId xmlns:p14="http://schemas.microsoft.com/office/powerpoint/2010/main" val="103662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3A5B9F-446F-E98E-2D23-D050FB6F140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A288246D-929C-C21F-CDCC-396C85C214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6B615797-60D6-EDFD-24E5-58E7AF8A6189}"/>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5AB79C60-C092-1411-1E84-B60CB9DC6F69}"/>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4C807C68-F662-0DAD-7D81-46E986EFD2FE}"/>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402588454"/>
      </p:ext>
    </p:extLst>
  </p:cSld>
  <p:clrMapOvr>
    <a:masterClrMapping/>
  </p:clrMapOvr>
  <p:transition spd="med">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83CA6A-8D7C-D115-6B82-BFC8F6927E54}"/>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1515BB78-635E-7B2B-3694-0A0395DD486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CDD68E25-F860-9475-995F-A1A084D0F195}"/>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C0FB1022-27B9-1CC1-4980-B4990EB5FE73}"/>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B2C15728-4E69-00AC-4286-DF5022D9E0DA}"/>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889973215"/>
      </p:ext>
    </p:extLst>
  </p:cSld>
  <p:clrMapOvr>
    <a:masterClrMapping/>
  </p:clrMapOvr>
  <p:transition spd="med">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C2F8EA-EF85-9AA2-92AE-4B2405863F0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E53F3BE1-7159-1D8F-E4E7-69C2D1AAA6C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DCEA28C9-7AC8-AC58-69E9-AFC8BCC3861F}"/>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56F723B2-5F97-7C5B-9634-3C12A214FAC1}"/>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6A957F0C-CA8D-3200-BAAE-1C79A293F3D9}"/>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884267466"/>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FC2C4D-C378-A8A8-5B38-E068F8711F5B}"/>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AF29364F-8EBD-3C28-3584-7945AE4325D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C569E9EB-79A0-B121-C1F7-35E9022E75AF}"/>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41CF66AE-81C7-0F36-34FB-62BD7675AAAD}"/>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0B49E1A7-8DCB-4F4D-B0EF-6ED8469791A9}"/>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45883777"/>
      </p:ext>
    </p:extLst>
  </p:cSld>
  <p:clrMapOvr>
    <a:masterClrMapping/>
  </p:clrMapOvr>
  <p:transition spd="med">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776159-8B84-6F22-03A9-9C6EFC21F56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7BFB2FA0-237A-3092-60E8-E83571C6E8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1103371-2CF5-D12A-885B-60B9FB1860ED}"/>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DAACBDE5-3AA9-2BD7-94D3-141F02DA5E08}"/>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2564E76D-3190-3596-2FB2-9E3B6189DB64}"/>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239634364"/>
      </p:ext>
    </p:extLst>
  </p:cSld>
  <p:clrMapOvr>
    <a:masterClrMapping/>
  </p:clrMapOvr>
  <p:transition spd="med">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60D1FF-2222-D38C-A831-54B7166A6586}"/>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BF5486DA-5B4D-DD78-B100-A2C6A93EC7C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02EF2BF2-D9A0-3050-4B51-90C68131EEF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09C679F8-43FD-3E7B-27D8-2775C0035FF5}"/>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6" name="Marcador de pie de página 5">
            <a:extLst>
              <a:ext uri="{FF2B5EF4-FFF2-40B4-BE49-F238E27FC236}">
                <a16:creationId xmlns:a16="http://schemas.microsoft.com/office/drawing/2014/main" id="{51BB2EF2-48E7-B452-BF5D-008CA4877519}"/>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166CB391-19F0-B3F7-FBCC-9E67E05AF7CB}"/>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847774694"/>
      </p:ext>
    </p:extLst>
  </p:cSld>
  <p:clrMapOvr>
    <a:masterClrMapping/>
  </p:clrMapOvr>
  <p:transition spd="med">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614D40-E45E-5E73-54B3-F3CF3C5711B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4830FC3B-B537-B1F9-D16F-B4CCD12F3A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9718803-22DD-784E-BF61-F7BDDBA60BE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70FC507E-1364-C7BB-FF8D-A39036F4CF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3C0B7FD-EC7D-0910-A516-8140D4A646F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BA7B2389-BDE2-E4A5-A49D-87070DF07EA0}"/>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8" name="Marcador de pie de página 7">
            <a:extLst>
              <a:ext uri="{FF2B5EF4-FFF2-40B4-BE49-F238E27FC236}">
                <a16:creationId xmlns:a16="http://schemas.microsoft.com/office/drawing/2014/main" id="{F1D551EE-87E9-D5C2-9C5B-05E2554DF554}"/>
              </a:ext>
            </a:extLst>
          </p:cNvPr>
          <p:cNvSpPr>
            <a:spLocks noGrp="1"/>
          </p:cNvSpPr>
          <p:nvPr>
            <p:ph type="ftr" sz="quarter" idx="11"/>
          </p:nvPr>
        </p:nvSpPr>
        <p:spPr/>
        <p:txBody>
          <a:bodyPr/>
          <a:lstStyle/>
          <a:p>
            <a:endParaRPr lang="es-CR"/>
          </a:p>
        </p:txBody>
      </p:sp>
      <p:sp>
        <p:nvSpPr>
          <p:cNvPr id="9" name="Marcador de número de diapositiva 8">
            <a:extLst>
              <a:ext uri="{FF2B5EF4-FFF2-40B4-BE49-F238E27FC236}">
                <a16:creationId xmlns:a16="http://schemas.microsoft.com/office/drawing/2014/main" id="{E87AB164-DBEE-C230-B396-EA66A682C8E2}"/>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537446362"/>
      </p:ext>
    </p:extLst>
  </p:cSld>
  <p:clrMapOvr>
    <a:masterClrMapping/>
  </p:clrMapOvr>
  <p:transition spd="med">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308B5C-E5B5-3311-4D85-B93FCCE4BB7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3E1107AB-FA6F-5E9A-61CF-9A4339E66930}"/>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4" name="Marcador de pie de página 3">
            <a:extLst>
              <a:ext uri="{FF2B5EF4-FFF2-40B4-BE49-F238E27FC236}">
                <a16:creationId xmlns:a16="http://schemas.microsoft.com/office/drawing/2014/main" id="{37E7A3DE-E31E-C9E1-3494-6D4951968597}"/>
              </a:ext>
            </a:extLst>
          </p:cNvPr>
          <p:cNvSpPr>
            <a:spLocks noGrp="1"/>
          </p:cNvSpPr>
          <p:nvPr>
            <p:ph type="ftr" sz="quarter" idx="11"/>
          </p:nvPr>
        </p:nvSpPr>
        <p:spPr/>
        <p:txBody>
          <a:bodyPr/>
          <a:lstStyle/>
          <a:p>
            <a:endParaRPr lang="es-CR"/>
          </a:p>
        </p:txBody>
      </p:sp>
      <p:sp>
        <p:nvSpPr>
          <p:cNvPr id="5" name="Marcador de número de diapositiva 4">
            <a:extLst>
              <a:ext uri="{FF2B5EF4-FFF2-40B4-BE49-F238E27FC236}">
                <a16:creationId xmlns:a16="http://schemas.microsoft.com/office/drawing/2014/main" id="{6D602D4B-A87C-D9D3-63A5-30542438F61E}"/>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3589828110"/>
      </p:ext>
    </p:extLst>
  </p:cSld>
  <p:clrMapOvr>
    <a:masterClrMapping/>
  </p:clrMapOvr>
  <p:transition spd="med">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DF4662F-E0A1-5A7E-1C2F-ECC77C484823}"/>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3" name="Marcador de pie de página 2">
            <a:extLst>
              <a:ext uri="{FF2B5EF4-FFF2-40B4-BE49-F238E27FC236}">
                <a16:creationId xmlns:a16="http://schemas.microsoft.com/office/drawing/2014/main" id="{75F9A6F8-2004-C41F-B0DA-D323F7857EDB}"/>
              </a:ext>
            </a:extLst>
          </p:cNvPr>
          <p:cNvSpPr>
            <a:spLocks noGrp="1"/>
          </p:cNvSpPr>
          <p:nvPr>
            <p:ph type="ftr" sz="quarter" idx="11"/>
          </p:nvPr>
        </p:nvSpPr>
        <p:spPr/>
        <p:txBody>
          <a:bodyPr/>
          <a:lstStyle/>
          <a:p>
            <a:endParaRPr lang="es-CR"/>
          </a:p>
        </p:txBody>
      </p:sp>
      <p:sp>
        <p:nvSpPr>
          <p:cNvPr id="4" name="Marcador de número de diapositiva 3">
            <a:extLst>
              <a:ext uri="{FF2B5EF4-FFF2-40B4-BE49-F238E27FC236}">
                <a16:creationId xmlns:a16="http://schemas.microsoft.com/office/drawing/2014/main" id="{2651E681-E25D-FB5D-58E9-38B1DCABF709}"/>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3012138507"/>
      </p:ext>
    </p:extLst>
  </p:cSld>
  <p:clrMapOvr>
    <a:masterClrMapping/>
  </p:clrMapOvr>
  <p:transition spd="med">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FE08F2-C577-5AD2-F06A-5DB6411C5F9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5250EB11-35A7-8B0B-3FD1-103176BC61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1C984C35-4CC1-7C5E-24FD-F94DCFE044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AD6301-44C4-C317-2132-7D10767AEB31}"/>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6" name="Marcador de pie de página 5">
            <a:extLst>
              <a:ext uri="{FF2B5EF4-FFF2-40B4-BE49-F238E27FC236}">
                <a16:creationId xmlns:a16="http://schemas.microsoft.com/office/drawing/2014/main" id="{9B632F4E-6C56-890F-3590-A64D461B62CB}"/>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EB9625A6-A9A0-8E99-162D-6E68E0A856B8}"/>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394299177"/>
      </p:ext>
    </p:extLst>
  </p:cSld>
  <p:clrMapOvr>
    <a:masterClrMapping/>
  </p:clrMapOvr>
  <p:transition spd="med">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4A1071-F34D-1282-709C-8F4915CC2AD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C4F7471D-0B67-8795-7DA2-712C48A127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a:extLst>
              <a:ext uri="{FF2B5EF4-FFF2-40B4-BE49-F238E27FC236}">
                <a16:creationId xmlns:a16="http://schemas.microsoft.com/office/drawing/2014/main" id="{B7F445A7-C0CD-587C-837F-B5C7E06612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A0ED0D1-6F3B-EEC5-7AB0-BB204C82AB92}"/>
              </a:ext>
            </a:extLst>
          </p:cNvPr>
          <p:cNvSpPr>
            <a:spLocks noGrp="1"/>
          </p:cNvSpPr>
          <p:nvPr>
            <p:ph type="dt" sz="half" idx="10"/>
          </p:nvPr>
        </p:nvSpPr>
        <p:spPr/>
        <p:txBody>
          <a:bodyPr/>
          <a:lstStyle/>
          <a:p>
            <a:fld id="{791F8F1F-F9CF-4C30-BD05-BE20D9E10DD2}" type="datetimeFigureOut">
              <a:rPr lang="es-CR" smtClean="0"/>
              <a:t>19/9/2025</a:t>
            </a:fld>
            <a:endParaRPr lang="es-CR"/>
          </a:p>
        </p:txBody>
      </p:sp>
      <p:sp>
        <p:nvSpPr>
          <p:cNvPr id="6" name="Marcador de pie de página 5">
            <a:extLst>
              <a:ext uri="{FF2B5EF4-FFF2-40B4-BE49-F238E27FC236}">
                <a16:creationId xmlns:a16="http://schemas.microsoft.com/office/drawing/2014/main" id="{D3041C5B-9714-D36D-7890-18EF67B81FD7}"/>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DB05CD8F-D274-483C-08AE-D48F694F500F}"/>
              </a:ext>
            </a:extLst>
          </p:cNvPr>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654172320"/>
      </p:ext>
    </p:extLst>
  </p:cSld>
  <p:clrMapOvr>
    <a:masterClrMapping/>
  </p:clrMapOvr>
  <p:transition spd="med">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7D25836-288C-B297-7A71-A1F463F94D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F71A6522-6B0D-A10C-F234-1367AFF7B1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BD437550-6782-FD8D-1FC0-BB7917FF29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91F8F1F-F9CF-4C30-BD05-BE20D9E10DD2}" type="datetimeFigureOut">
              <a:rPr lang="es-CR" smtClean="0"/>
              <a:t>19/9/2025</a:t>
            </a:fld>
            <a:endParaRPr lang="es-CR"/>
          </a:p>
        </p:txBody>
      </p:sp>
      <p:sp>
        <p:nvSpPr>
          <p:cNvPr id="5" name="Marcador de pie de página 4">
            <a:extLst>
              <a:ext uri="{FF2B5EF4-FFF2-40B4-BE49-F238E27FC236}">
                <a16:creationId xmlns:a16="http://schemas.microsoft.com/office/drawing/2014/main" id="{F5A2DD36-9584-4571-C99B-820317B3F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R"/>
          </a:p>
        </p:txBody>
      </p:sp>
      <p:sp>
        <p:nvSpPr>
          <p:cNvPr id="6" name="Marcador de número de diapositiva 5">
            <a:extLst>
              <a:ext uri="{FF2B5EF4-FFF2-40B4-BE49-F238E27FC236}">
                <a16:creationId xmlns:a16="http://schemas.microsoft.com/office/drawing/2014/main" id="{42184662-AE17-BE66-2F62-B24135721C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9205CA-2034-4988-B79A-40BA548423DB}" type="slidenum">
              <a:rPr lang="es-CR" smtClean="0"/>
              <a:t>‹Nº›</a:t>
            </a:fld>
            <a:endParaRPr lang="es-CR"/>
          </a:p>
        </p:txBody>
      </p:sp>
    </p:spTree>
    <p:extLst>
      <p:ext uri="{BB962C8B-B14F-4D97-AF65-F5344CB8AC3E}">
        <p14:creationId xmlns:p14="http://schemas.microsoft.com/office/powerpoint/2010/main" val="1684621817"/>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transition spd="med">
    <p:pull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atv.hacienda.go.cr/ATV/frmConsultaSituTributaria.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fico.poder-judicial.go.cr/index.php/normativa/caja-chica"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400000" scaled="0"/>
          <a:tileRect/>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F649F1-2FFF-489F-97C1-601E77E15BDC}"/>
              </a:ext>
            </a:extLst>
          </p:cNvPr>
          <p:cNvSpPr>
            <a:spLocks noGrp="1"/>
          </p:cNvSpPr>
          <p:nvPr>
            <p:ph type="ctrTitle"/>
          </p:nvPr>
        </p:nvSpPr>
        <p:spPr>
          <a:xfrm>
            <a:off x="1245140" y="243840"/>
            <a:ext cx="9961123" cy="2225040"/>
          </a:xfrm>
        </p:spPr>
        <p:style>
          <a:lnRef idx="0">
            <a:schemeClr val="accent6"/>
          </a:lnRef>
          <a:fillRef idx="3">
            <a:schemeClr val="accent6"/>
          </a:fillRef>
          <a:effectRef idx="3">
            <a:schemeClr val="accent6"/>
          </a:effectRef>
          <a:fontRef idx="minor">
            <a:schemeClr val="lt1"/>
          </a:fontRef>
        </p:style>
        <p:txBody>
          <a:bodyPr anchor="ctr">
            <a:noAutofit/>
          </a:bodyPr>
          <a:lstStyle/>
          <a:p>
            <a:pPr algn="ctr">
              <a:lnSpc>
                <a:spcPct val="90000"/>
              </a:lnSpc>
            </a:pPr>
            <a:r>
              <a:rPr lang="es-ES" sz="4000" b="1" dirty="0">
                <a:solidFill>
                  <a:srgbClr val="002060"/>
                </a:solidFill>
                <a:latin typeface="+mn-lt"/>
              </a:rPr>
              <a:t>Capacitación Caja Chica del Poder Judicial</a:t>
            </a:r>
            <a:endParaRPr lang="es-CR" sz="4000" b="1" dirty="0">
              <a:solidFill>
                <a:srgbClr val="002060"/>
              </a:solidFill>
              <a:latin typeface="+mn-lt"/>
            </a:endParaRPr>
          </a:p>
        </p:txBody>
      </p:sp>
      <p:sp>
        <p:nvSpPr>
          <p:cNvPr id="7" name="Título 1">
            <a:extLst>
              <a:ext uri="{FF2B5EF4-FFF2-40B4-BE49-F238E27FC236}">
                <a16:creationId xmlns:a16="http://schemas.microsoft.com/office/drawing/2014/main" id="{3C593164-921A-2B89-8410-A91096825C39}"/>
              </a:ext>
            </a:extLst>
          </p:cNvPr>
          <p:cNvSpPr txBox="1">
            <a:spLocks/>
          </p:cNvSpPr>
          <p:nvPr/>
        </p:nvSpPr>
        <p:spPr>
          <a:xfrm>
            <a:off x="1115438" y="4003040"/>
            <a:ext cx="9961123" cy="2006223"/>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fontScale="975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90000"/>
              </a:lnSpc>
            </a:pPr>
            <a:r>
              <a:rPr lang="es-ES" sz="3200" b="1" dirty="0">
                <a:solidFill>
                  <a:srgbClr val="002060"/>
                </a:solidFill>
              </a:rPr>
              <a:t>2025- Departamento Financiero Contable del Poder Judicial  Subproceso de Egresos - Unidad de Pagos Menores.</a:t>
            </a:r>
            <a:endParaRPr lang="es-CR" sz="3200" b="1" dirty="0">
              <a:solidFill>
                <a:srgbClr val="002060"/>
              </a:solidFill>
            </a:endParaRPr>
          </a:p>
        </p:txBody>
      </p:sp>
    </p:spTree>
    <p:extLst>
      <p:ext uri="{BB962C8B-B14F-4D97-AF65-F5344CB8AC3E}">
        <p14:creationId xmlns:p14="http://schemas.microsoft.com/office/powerpoint/2010/main" val="259976867"/>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EED17A3-B2B7-720A-29B6-8678CB0FF9C7}"/>
              </a:ext>
            </a:extLst>
          </p:cNvPr>
          <p:cNvSpPr/>
          <p:nvPr/>
        </p:nvSpPr>
        <p:spPr>
          <a:xfrm>
            <a:off x="1239520" y="1828800"/>
            <a:ext cx="9961555" cy="4297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90000"/>
              </a:lnSpc>
              <a:buFont typeface="Arial" panose="020B0604020202020204" pitchFamily="34" charset="0"/>
              <a:buChar char="•"/>
            </a:pPr>
            <a:r>
              <a:rPr lang="es-CR" sz="2000" dirty="0">
                <a:solidFill>
                  <a:schemeClr val="tx1"/>
                </a:solidFill>
                <a:latin typeface="Calibri" panose="020F0502020204030204" pitchFamily="34" charset="0"/>
                <a:cs typeface="Calibri" panose="020F0502020204030204" pitchFamily="34" charset="0"/>
              </a:rPr>
              <a:t>Comunicado mediante circular N°34-2024 de la Dirección Ejecutiva.</a:t>
            </a:r>
          </a:p>
          <a:p>
            <a:pPr marL="285750" indent="-285750" algn="just">
              <a:lnSpc>
                <a:spcPct val="90000"/>
              </a:lnSpc>
              <a:buFont typeface="Arial" panose="020B0604020202020204" pitchFamily="34" charset="0"/>
              <a:buChar char="•"/>
            </a:pPr>
            <a:endParaRPr lang="es-PE" sz="2000" dirty="0">
              <a:solidFill>
                <a:schemeClr val="tx1"/>
              </a:solidFill>
              <a:latin typeface="Calibri" panose="020F0502020204030204" pitchFamily="34" charset="0"/>
              <a:cs typeface="Calibri" panose="020F0502020204030204" pitchFamily="34" charset="0"/>
            </a:endParaRPr>
          </a:p>
          <a:p>
            <a:pPr marL="285750" indent="-285750" algn="just">
              <a:lnSpc>
                <a:spcPct val="90000"/>
              </a:lnSpc>
              <a:buFont typeface="Arial" panose="020B0604020202020204" pitchFamily="34" charset="0"/>
              <a:buChar char="•"/>
            </a:pPr>
            <a:r>
              <a:rPr lang="es-PE" sz="2000" dirty="0">
                <a:solidFill>
                  <a:schemeClr val="tx1"/>
                </a:solidFill>
                <a:latin typeface="Calibri" panose="020F0502020204030204" pitchFamily="34" charset="0"/>
                <a:cs typeface="Calibri" panose="020F0502020204030204" pitchFamily="34" charset="0"/>
              </a:rPr>
              <a:t>Estructurado en apartados , actividades y tareas asociadas a la operativa del Fondo General de Caja Chica y Cajas Chicas Auxiliares del Poder Judicial.</a:t>
            </a:r>
          </a:p>
          <a:p>
            <a:pPr marL="285750" indent="-285750" algn="just">
              <a:lnSpc>
                <a:spcPct val="90000"/>
              </a:lnSpc>
              <a:buFont typeface="Arial" panose="020B0604020202020204" pitchFamily="34" charset="0"/>
              <a:buChar char="•"/>
            </a:pPr>
            <a:endParaRPr lang="es-PE" sz="2000" dirty="0">
              <a:solidFill>
                <a:schemeClr val="tx1"/>
              </a:solidFill>
              <a:latin typeface="Calibri" panose="020F0502020204030204" pitchFamily="34" charset="0"/>
              <a:cs typeface="Calibri" panose="020F0502020204030204" pitchFamily="34" charset="0"/>
            </a:endParaRPr>
          </a:p>
          <a:p>
            <a:pPr marL="0" indent="0" algn="just">
              <a:buNone/>
            </a:pPr>
            <a:r>
              <a:rPr lang="es-PE" sz="2000" dirty="0">
                <a:solidFill>
                  <a:schemeClr val="tx1"/>
                </a:solidFill>
                <a:latin typeface="Calibri" panose="020F0502020204030204" pitchFamily="34" charset="0"/>
                <a:cs typeface="Calibri" panose="020F0502020204030204" pitchFamily="34" charset="0"/>
              </a:rPr>
              <a:t>	</a:t>
            </a:r>
            <a:r>
              <a:rPr lang="es-PE"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 Creación, incremento, disminución y cierre de los fondos asignados a la Caja Chica.</a:t>
            </a:r>
          </a:p>
          <a:p>
            <a:pPr marL="0" indent="0" algn="just">
              <a:buNone/>
            </a:pPr>
            <a:r>
              <a:rPr lang="es-PE" sz="2000" dirty="0">
                <a:solidFill>
                  <a:schemeClr val="tx1"/>
                </a:solidFill>
                <a:latin typeface="Calibri" panose="020F0502020204030204" pitchFamily="34" charset="0"/>
                <a:cs typeface="Calibri" panose="020F0502020204030204" pitchFamily="34" charset="0"/>
              </a:rPr>
              <a:t>	II. Del Control de la Caja Chica</a:t>
            </a:r>
          </a:p>
          <a:p>
            <a:pPr marL="0" indent="0" algn="just">
              <a:buNone/>
            </a:pPr>
            <a:r>
              <a:rPr lang="es-PE" sz="2000" dirty="0">
                <a:solidFill>
                  <a:schemeClr val="tx1"/>
                </a:solidFill>
                <a:latin typeface="Calibri" panose="020F0502020204030204" pitchFamily="34" charset="0"/>
                <a:ea typeface="Calibri" panose="020F0502020204030204" pitchFamily="34" charset="0"/>
                <a:cs typeface="Calibri" panose="020F0502020204030204" pitchFamily="34" charset="0"/>
              </a:rPr>
              <a:t>	III. De la Gestión de la Caja Chica Fondo General.</a:t>
            </a:r>
          </a:p>
          <a:p>
            <a:pPr marL="0" indent="0" algn="just">
              <a:buNone/>
            </a:pPr>
            <a:r>
              <a:rPr lang="es-PE" sz="2000" dirty="0">
                <a:solidFill>
                  <a:schemeClr val="tx1"/>
                </a:solidFill>
                <a:latin typeface="Calibri" panose="020F0502020204030204" pitchFamily="34" charset="0"/>
                <a:ea typeface="Calibri" panose="020F0502020204030204" pitchFamily="34" charset="0"/>
                <a:cs typeface="Calibri" panose="020F0502020204030204" pitchFamily="34" charset="0"/>
              </a:rPr>
              <a:t>	IV. De la Gestión de las Cajas Chicas Auxiliares.</a:t>
            </a:r>
          </a:p>
          <a:p>
            <a:pPr marL="0" indent="0" algn="just">
              <a:buNone/>
            </a:pPr>
            <a:r>
              <a:rPr lang="es-PE"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V. Procesos Críticos para la continuidad del servicio.</a:t>
            </a:r>
          </a:p>
          <a:p>
            <a:pPr marL="0" indent="0">
              <a:buNone/>
            </a:pPr>
            <a:endParaRPr lang="es-PE"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PE"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s-CR"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8" name="Rectángulo 7">
            <a:extLst>
              <a:ext uri="{FF2B5EF4-FFF2-40B4-BE49-F238E27FC236}">
                <a16:creationId xmlns:a16="http://schemas.microsoft.com/office/drawing/2014/main" id="{7BA33ED7-9FF2-CDB6-0648-F97A443BC466}"/>
              </a:ext>
            </a:extLst>
          </p:cNvPr>
          <p:cNvSpPr/>
          <p:nvPr/>
        </p:nvSpPr>
        <p:spPr>
          <a:xfrm>
            <a:off x="1044102" y="375920"/>
            <a:ext cx="10103796" cy="1087119"/>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Manual de Procedimientos de Caja Chica </a:t>
            </a:r>
            <a:endParaRPr lang="es-CR"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1335337"/>
      </p:ext>
    </p:extLst>
  </p:cSld>
  <p:clrMapOvr>
    <a:masterClrMapping/>
  </p:clrMapOvr>
  <p:transition spd="med">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892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latin typeface="Calibri" panose="020F0502020204030204" pitchFamily="34" charset="0"/>
                <a:ea typeface="Calibri" panose="020F0502020204030204" pitchFamily="34" charset="0"/>
                <a:cs typeface="Calibri" panose="020F0502020204030204" pitchFamily="34" charset="0"/>
              </a:rPr>
              <a:t>ESTRUCTURA DEL MANUAL DE PROCEDIMIENTOS DE LA CCHPJ</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259840" y="1805251"/>
            <a:ext cx="5030667"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algn="l" rtl="0" eaLnBrk="1" fontAlgn="b" latinLnBrk="0" hangingPunct="1">
              <a:spcBef>
                <a:spcPts val="0"/>
              </a:spcBef>
              <a:spcAft>
                <a:spcPts val="0"/>
              </a:spcAft>
            </a:pPr>
            <a:endParaRPr lang="es-ES" b="0" i="0" u="none" strike="noStrike" kern="1200" dirty="0">
              <a:solidFill>
                <a:srgbClr val="000000"/>
              </a:solidFill>
              <a:effectLst/>
              <a:highlight>
                <a:srgbClr val="FFFFFF"/>
              </a:highlight>
            </a:endParaRPr>
          </a:p>
          <a:p>
            <a:pPr marL="0" algn="l" rtl="0" eaLnBrk="1" fontAlgn="b" latinLnBrk="0" hangingPunct="1">
              <a:spcBef>
                <a:spcPts val="0"/>
              </a:spcBef>
              <a:spcAft>
                <a:spcPts val="0"/>
              </a:spcAft>
            </a:pPr>
            <a:endParaRPr lang="es-ES" dirty="0">
              <a:solidFill>
                <a:srgbClr val="000000"/>
              </a:solidFill>
              <a:highlight>
                <a:srgbClr val="FFFFFF"/>
              </a:highlight>
            </a:endParaRPr>
          </a:p>
          <a:p>
            <a:pPr marL="0" algn="l" rtl="0" eaLnBrk="1" fontAlgn="b" latinLnBrk="0" hangingPunct="1">
              <a:spcBef>
                <a:spcPts val="0"/>
              </a:spcBef>
              <a:spcAft>
                <a:spcPts val="0"/>
              </a:spcAft>
            </a:pPr>
            <a:endParaRPr lang="es-ES" b="0" i="0" u="none" strike="noStrike" kern="1200" dirty="0">
              <a:solidFill>
                <a:srgbClr val="000000"/>
              </a:solidFill>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N°I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CREACIÓN,  INCREMENTO,  DISMINUCIÓN Y CIERRES DE LOS FONDOS ASIGNADOS A LA CAJA CHICA</a:t>
            </a:r>
            <a:endParaRPr lang="es-CR" b="1"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Actividades N° 1 a la N°3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N° II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DEL CONTROL DE LA CAJA CHICA</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a:solidFill>
                  <a:srgbClr val="000000"/>
                </a:solidFill>
                <a:effectLst/>
                <a:highlight>
                  <a:srgbClr val="FFFFFF"/>
                </a:highlight>
              </a:rPr>
              <a:t>Actividades N°4 a la N°18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N° III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 LA GESTIÓN DE LA CAJA CHICA FONDO GENERAL</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a:solidFill>
                  <a:srgbClr val="000000"/>
                </a:solidFill>
                <a:effectLst/>
                <a:highlight>
                  <a:srgbClr val="FFFFFF"/>
                </a:highlight>
              </a:rPr>
              <a:t>Actividades N° 19 a la N°35</a:t>
            </a:r>
            <a:endParaRPr lang="es-CR" b="0" i="0" u="none" strike="noStrike" dirty="0">
              <a:effectLst/>
              <a:highlight>
                <a:srgbClr val="FFFFFF"/>
              </a:highlight>
            </a:endParaRPr>
          </a:p>
          <a:p>
            <a:pPr marL="0" algn="l" rtl="0" eaLnBrk="1" fontAlgn="b" latinLnBrk="0" hangingPunct="1">
              <a:spcBef>
                <a:spcPts val="0"/>
              </a:spcBef>
              <a:spcAft>
                <a:spcPts val="0"/>
              </a:spcAft>
            </a:pPr>
            <a:r>
              <a:rPr lang="es-CR" sz="1600" b="0" i="0" u="none" strike="noStrike" kern="1200" dirty="0">
                <a:solidFill>
                  <a:srgbClr val="000000"/>
                </a:solidFill>
                <a:effectLst/>
                <a:highlight>
                  <a:srgbClr val="FFFFFF"/>
                </a:highlight>
                <a:latin typeface="Calibri" panose="020F0502020204030204" pitchFamily="34" charset="0"/>
              </a:rPr>
              <a:t> </a:t>
            </a:r>
            <a:endParaRPr lang="es-CR" sz="16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r>
              <a:rPr lang="es-CR" sz="1800" b="0" i="0" u="none" strike="noStrike" kern="1200" dirty="0">
                <a:solidFill>
                  <a:srgbClr val="000000"/>
                </a:solidFill>
                <a:effectLst/>
                <a:highlight>
                  <a:srgbClr val="FFFFFF"/>
                </a:highlight>
                <a:latin typeface="Calibri" panose="020F0502020204030204" pitchFamily="34" charset="0"/>
              </a:rPr>
              <a:t> </a:t>
            </a:r>
            <a:endParaRPr lang="es-CR" sz="18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endParaRPr lang="es-CR" sz="1800" b="0" i="0" u="none" strike="noStrike" dirty="0">
              <a:effectLst/>
              <a:highlight>
                <a:srgbClr val="FFFFFF"/>
              </a:highlight>
              <a:latin typeface="Arial" panose="020B0604020202020204" pitchFamily="34" charset="0"/>
            </a:endParaRPr>
          </a:p>
        </p:txBody>
      </p:sp>
      <p:sp>
        <p:nvSpPr>
          <p:cNvPr id="7" name="Rectángulo 6">
            <a:extLst>
              <a:ext uri="{FF2B5EF4-FFF2-40B4-BE49-F238E27FC236}">
                <a16:creationId xmlns:a16="http://schemas.microsoft.com/office/drawing/2014/main" id="{5F1E1559-079A-2621-9278-00E7F9D6F9D3}"/>
              </a:ext>
            </a:extLst>
          </p:cNvPr>
          <p:cNvSpPr/>
          <p:nvPr/>
        </p:nvSpPr>
        <p:spPr>
          <a:xfrm>
            <a:off x="6457950" y="1805251"/>
            <a:ext cx="4719949"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N° IV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 LA GESTIÓN DE LAS CAJAS CHICAS AUXILIARES</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a:solidFill>
                  <a:srgbClr val="000000"/>
                </a:solidFill>
                <a:effectLst/>
                <a:highlight>
                  <a:srgbClr val="FFFFFF"/>
                </a:highlight>
              </a:rPr>
              <a:t>Actividades Nº 36  a la N°43 </a:t>
            </a:r>
            <a:endParaRPr lang="es-CR" b="0" i="0" u="none" strike="noStrike" dirty="0">
              <a:effectLst/>
              <a:highlight>
                <a:srgbClr val="FFFFFF"/>
              </a:highlight>
            </a:endParaRPr>
          </a:p>
          <a:p>
            <a:pPr marL="0" algn="l" rtl="0" eaLnBrk="1" fontAlgn="b" latinLnBrk="0" hangingPunct="1">
              <a:spcBef>
                <a:spcPts val="0"/>
              </a:spcBef>
              <a:spcAft>
                <a:spcPts val="0"/>
              </a:spcAft>
            </a:pP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APARTADO N° V </a:t>
            </a: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PROCESOS CRITICOS PARA LA  CONTINUIDAD DEL SERVICIO</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a:solidFill>
                  <a:srgbClr val="000000"/>
                </a:solidFill>
                <a:effectLst/>
                <a:highlight>
                  <a:srgbClr val="FFFFFF"/>
                </a:highlight>
              </a:rPr>
              <a:t>Actividades N° 44: a la N°47.</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ANEXOS</a:t>
            </a:r>
            <a:r>
              <a:rPr lang="pt-BR" b="0" i="0" u="none" strike="noStrike" kern="1200" dirty="0">
                <a:solidFill>
                  <a:srgbClr val="000000"/>
                </a:solidFill>
                <a:effectLst/>
                <a:highlight>
                  <a:srgbClr val="FFFFFF"/>
                </a:highlight>
              </a:rPr>
              <a:t> N° 1  al N°6.</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NOMENCLATURA</a:t>
            </a:r>
            <a:endParaRPr lang="es-CR" b="1"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 </a:t>
            </a:r>
            <a:endParaRPr lang="es-CR" b="1"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GLOSARIO</a:t>
            </a:r>
            <a:endParaRPr lang="es-CR" b="1" i="0" u="none" strike="noStrike" dirty="0">
              <a:effectLst/>
              <a:highlight>
                <a:srgbClr val="FFFFFF"/>
              </a:highlight>
            </a:endParaRPr>
          </a:p>
        </p:txBody>
      </p:sp>
    </p:spTree>
    <p:extLst>
      <p:ext uri="{BB962C8B-B14F-4D97-AF65-F5344CB8AC3E}">
        <p14:creationId xmlns:p14="http://schemas.microsoft.com/office/powerpoint/2010/main" val="4163174337"/>
      </p:ext>
    </p:extLst>
  </p:cSld>
  <p:clrMapOvr>
    <a:masterClrMapping/>
  </p:clrMapOvr>
  <p:transition spd="med">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11517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u="none" strike="noStrike" dirty="0">
                <a:effectLst/>
                <a:latin typeface="Calibri" panose="020F0502020204030204" pitchFamily="34" charset="0"/>
                <a:cs typeface="Calibri" panose="020F0502020204030204" pitchFamily="34" charset="0"/>
              </a:rPr>
              <a:t>APARTADO I. CREACIÓN,  INCREMENTO,  DISMINUCIÓN </a:t>
            </a:r>
          </a:p>
          <a:p>
            <a:pPr algn="ctr">
              <a:lnSpc>
                <a:spcPct val="90000"/>
              </a:lnSpc>
            </a:pPr>
            <a:r>
              <a:rPr lang="es-ES" sz="2400" b="1" u="none" strike="noStrike" dirty="0">
                <a:effectLst/>
                <a:latin typeface="Calibri" panose="020F0502020204030204" pitchFamily="34" charset="0"/>
                <a:cs typeface="Calibri" panose="020F0502020204030204" pitchFamily="34" charset="0"/>
              </a:rPr>
              <a:t>Y CIERRES DE LOS FONDOS ASIGNADOS A LA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951433" y="1899920"/>
            <a:ext cx="10163798" cy="424986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ase">
              <a:buFont typeface="Arial" panose="020B0604020202020204" pitchFamily="34" charset="0"/>
              <a:buChar char="•"/>
            </a:pPr>
            <a:r>
              <a:rPr lang="es-ES" sz="2000" b="0" i="0" u="none" strike="noStrike" baseline="0" dirty="0">
                <a:solidFill>
                  <a:srgbClr val="000000"/>
                </a:solidFill>
                <a:latin typeface="Calibri" panose="020F0502020204030204" pitchFamily="34" charset="0"/>
                <a:cs typeface="Calibri" panose="020F0502020204030204" pitchFamily="34" charset="0"/>
              </a:rPr>
              <a:t>La Dirección Ejecutiva, autorizará mediante </a:t>
            </a:r>
            <a:r>
              <a:rPr lang="es-ES" sz="2000" b="1" i="0" u="none" strike="noStrike" baseline="0" dirty="0">
                <a:solidFill>
                  <a:srgbClr val="000000"/>
                </a:solidFill>
                <a:latin typeface="Calibri" panose="020F0502020204030204" pitchFamily="34" charset="0"/>
                <a:cs typeface="Calibri" panose="020F0502020204030204" pitchFamily="34" charset="0"/>
              </a:rPr>
              <a:t>resolución administrativa</a:t>
            </a:r>
            <a:r>
              <a:rPr lang="es-ES" sz="2000" b="0" i="0" u="none" strike="noStrike" baseline="0" dirty="0">
                <a:solidFill>
                  <a:srgbClr val="000000"/>
                </a:solidFill>
                <a:latin typeface="Calibri" panose="020F0502020204030204" pitchFamily="34" charset="0"/>
                <a:cs typeface="Calibri" panose="020F0502020204030204" pitchFamily="34" charset="0"/>
              </a:rPr>
              <a:t>, previo análisis del Departamento Financiero Contable</a:t>
            </a:r>
            <a:r>
              <a:rPr lang="es-ES" sz="2000" dirty="0">
                <a:solidFill>
                  <a:srgbClr val="000000"/>
                </a:solidFill>
                <a:latin typeface="Calibri" panose="020F0502020204030204" pitchFamily="34" charset="0"/>
                <a:cs typeface="Calibri" panose="020F0502020204030204" pitchFamily="34" charset="0"/>
              </a:rPr>
              <a:t>, la creación, incremento, disminución y cierre).</a:t>
            </a:r>
          </a:p>
          <a:p>
            <a:pPr algn="ctr" fontAlgn="base"/>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ACTIVIDADES N°1-2 Y 3 MANUAL DE PROCEDIMIENTOS)</a:t>
            </a:r>
            <a:endParaRPr lang="es-ES" sz="2000" b="1" i="0" u="none" strike="noStrike" baseline="0" dirty="0">
              <a:solidFill>
                <a:srgbClr val="000000"/>
              </a:solidFill>
              <a:latin typeface="Calibri" panose="020F0502020204030204" pitchFamily="34" charset="0"/>
              <a:cs typeface="Calibri" panose="020F0502020204030204" pitchFamily="34" charset="0"/>
            </a:endParaRPr>
          </a:p>
          <a:p>
            <a:pPr algn="l" fontAlgn="base"/>
            <a:endParaRPr lang="es-ES" sz="2000" dirty="0">
              <a:solidFill>
                <a:srgbClr val="000000"/>
              </a:solidFill>
              <a:effectLst/>
              <a:latin typeface="Calibri" panose="020F0502020204030204" pitchFamily="34" charset="0"/>
              <a:cs typeface="Calibri" panose="020F0502020204030204" pitchFamily="34" charset="0"/>
            </a:endParaRPr>
          </a:p>
          <a:p>
            <a:pPr marL="285750" indent="-285750" algn="just" fontAlgn="base">
              <a:buFont typeface="Arial" panose="020B0604020202020204" pitchFamily="34" charset="0"/>
              <a:buChar char="•"/>
            </a:pPr>
            <a:r>
              <a:rPr lang="es-ES" sz="2000" dirty="0">
                <a:solidFill>
                  <a:srgbClr val="000000"/>
                </a:solidFill>
                <a:latin typeface="Calibri" panose="020F0502020204030204" pitchFamily="34" charset="0"/>
                <a:cs typeface="Calibri" panose="020F0502020204030204" pitchFamily="34" charset="0"/>
              </a:rPr>
              <a:t>Corresponde a la persona Responsable y Encargada </a:t>
            </a:r>
            <a:r>
              <a:rPr lang="es-ES" sz="2000" b="0" i="0" u="none" strike="noStrike" baseline="0" dirty="0">
                <a:solidFill>
                  <a:srgbClr val="000000"/>
                </a:solidFill>
                <a:latin typeface="Calibri" panose="020F0502020204030204" pitchFamily="34" charset="0"/>
                <a:cs typeface="Calibri" panose="020F0502020204030204" pitchFamily="34" charset="0"/>
              </a:rPr>
              <a:t> de la  Caja Chica  velar por los fondos asignados y </a:t>
            </a:r>
            <a:r>
              <a:rPr lang="es-ES" sz="2000" b="1" i="0" u="none" strike="noStrike" baseline="0" dirty="0">
                <a:solidFill>
                  <a:srgbClr val="000000"/>
                </a:solidFill>
                <a:latin typeface="Calibri" panose="020F0502020204030204" pitchFamily="34" charset="0"/>
                <a:cs typeface="Calibri" panose="020F0502020204030204" pitchFamily="34" charset="0"/>
              </a:rPr>
              <a:t>garantizar  la liquidez </a:t>
            </a:r>
            <a:r>
              <a:rPr lang="es-ES" sz="2000" b="0" i="0" u="none" strike="noStrike" baseline="0" dirty="0">
                <a:solidFill>
                  <a:srgbClr val="000000"/>
                </a:solidFill>
                <a:latin typeface="Calibri" panose="020F0502020204030204" pitchFamily="34" charset="0"/>
                <a:cs typeface="Calibri" panose="020F0502020204030204" pitchFamily="34" charset="0"/>
              </a:rPr>
              <a:t>para la atención de todas las necesidades de la oficina. </a:t>
            </a:r>
          </a:p>
          <a:p>
            <a:pPr algn="ctr" fontAlgn="base"/>
            <a:r>
              <a:rPr lang="es-ES" sz="2000" dirty="0">
                <a:solidFill>
                  <a:srgbClr val="000000"/>
                </a:solidFill>
                <a:latin typeface="Calibri" panose="020F0502020204030204" pitchFamily="34" charset="0"/>
                <a:cs typeface="Calibri" panose="020F0502020204030204" pitchFamily="34" charset="0"/>
              </a:rPr>
              <a:t>(</a:t>
            </a:r>
            <a:r>
              <a:rPr lang="es-ES" sz="2000" b="1" i="0" u="none" strike="noStrike" baseline="0" dirty="0">
                <a:solidFill>
                  <a:srgbClr val="000000"/>
                </a:solidFill>
                <a:latin typeface="Calibri" panose="020F0502020204030204" pitchFamily="34" charset="0"/>
                <a:cs typeface="Calibri" panose="020F0502020204030204" pitchFamily="34" charset="0"/>
              </a:rPr>
              <a:t>ART.N°6 REGLAMENTO DE CAJA CHICA)</a:t>
            </a:r>
          </a:p>
          <a:p>
            <a:pPr algn="l" fontAlgn="base"/>
            <a:endParaRPr lang="es-ES" sz="2000" b="0" i="0" u="none" strike="noStrike" baseline="0" dirty="0">
              <a:solidFill>
                <a:srgbClr val="000000"/>
              </a:solidFill>
              <a:latin typeface="Calibri" panose="020F0502020204030204" pitchFamily="34" charset="0"/>
              <a:cs typeface="Calibri" panose="020F0502020204030204" pitchFamily="34" charset="0"/>
            </a:endParaRPr>
          </a:p>
          <a:p>
            <a:pPr marL="285750" indent="-285750" algn="just" fontAlgn="base">
              <a:buFont typeface="Arial" panose="020B0604020202020204" pitchFamily="34" charset="0"/>
              <a:buChar char="•"/>
            </a:pPr>
            <a:r>
              <a:rPr lang="es-ES" sz="2000" dirty="0">
                <a:solidFill>
                  <a:srgbClr val="000000"/>
                </a:solidFill>
                <a:effectLst/>
                <a:latin typeface="Calibri" panose="020F0502020204030204" pitchFamily="34" charset="0"/>
                <a:cs typeface="Calibri" panose="020F0502020204030204" pitchFamily="34" charset="0"/>
              </a:rPr>
              <a:t>Los fondos asignados deben rotar </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 menos </a:t>
            </a:r>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 veces al mes</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manera que se dé una utilización óptima a los montos asignados y no existan recursos ociosos. </a:t>
            </a:r>
          </a:p>
          <a:p>
            <a:pPr algn="ctr" fontAlgn="base"/>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CIRCULAR N°22-FICO-TE-2024) </a:t>
            </a:r>
            <a:endParaRPr lang="es-ES" sz="2000" b="1" i="0"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69067153"/>
      </p:ext>
    </p:extLst>
  </p:cSld>
  <p:clrMapOvr>
    <a:masterClrMapping/>
  </p:clrMapOvr>
  <p:transition spd="med">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APARTADO II. DEL CONTROL DE LA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59279"/>
            <a:ext cx="10163798" cy="437487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r>
              <a:rPr lang="es-ES_tradnl" sz="1600" b="1" dirty="0">
                <a:solidFill>
                  <a:srgbClr val="000000"/>
                </a:solidFill>
                <a:latin typeface="Calibri" panose="020F0502020204030204" pitchFamily="34" charset="0"/>
                <a:cs typeface="Calibri" panose="020F0502020204030204" pitchFamily="34" charset="0"/>
              </a:rPr>
              <a:t>ACTIVIDADES RELACIONADAS AL MANEJO DE LOS LIBROS CONTABLES</a:t>
            </a:r>
          </a:p>
          <a:p>
            <a:pPr algn="ctr"/>
            <a:endParaRPr lang="es-ES_tradnl" sz="1600" b="1" dirty="0">
              <a:solidFill>
                <a:srgbClr val="000000"/>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ES_tradnl" sz="1700" dirty="0">
                <a:solidFill>
                  <a:srgbClr val="000000"/>
                </a:solidFill>
                <a:latin typeface="Calibri" panose="020F0502020204030204" pitchFamily="34" charset="0"/>
                <a:cs typeface="Calibri" panose="020F0502020204030204" pitchFamily="34" charset="0"/>
              </a:rPr>
              <a:t>Se debe registrar cronológicamente y de forma detallada, cada una de las operaciones que se originan en la caja chica auxiliar, en el libro contable (físico o electrónico) que corresponda al tipo de pago, (efectivo, cuenta corriente o tarjeta de compras), de manera clara y oportuna.</a:t>
            </a:r>
            <a:endParaRPr lang="en-US" sz="1700" dirty="0">
              <a:solidFill>
                <a:srgbClr val="000000"/>
              </a:solidFill>
              <a:latin typeface="Calibri" panose="020F0502020204030204" pitchFamily="34" charset="0"/>
              <a:cs typeface="Calibri" panose="020F0502020204030204" pitchFamily="34" charset="0"/>
            </a:endParaRPr>
          </a:p>
          <a:p>
            <a:pPr lvl="0" algn="just"/>
            <a:endParaRPr lang="es-ES_tradnl" sz="1700"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_tradnl" sz="1700" dirty="0">
                <a:solidFill>
                  <a:srgbClr val="000000"/>
                </a:solidFill>
                <a:latin typeface="Calibri" panose="020F0502020204030204" pitchFamily="34" charset="0"/>
                <a:cs typeface="Calibri" panose="020F0502020204030204" pitchFamily="34" charset="0"/>
              </a:rPr>
              <a:t>Para libros físicos todo registro debe realizarse en tinta y queda prohibido la utilización de corrector, efectuar sobreescritura, tachadura, borrones y uso de lápiz. En caso de alguna equivocación en el registro deberán crear un asiento de reversión para corregir el registro. Aplica igualmente para el libro electrónico.</a:t>
            </a:r>
          </a:p>
          <a:p>
            <a:pPr lvl="0" algn="just"/>
            <a:endParaRPr lang="es-ES_tradnl" sz="1700"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_tradnl" sz="1700" dirty="0">
                <a:solidFill>
                  <a:schemeClr val="tx1">
                    <a:lumMod val="95000"/>
                    <a:lumOff val="5000"/>
                  </a:schemeClr>
                </a:solidFill>
                <a:latin typeface="Calibri" panose="020F0502020204030204" pitchFamily="34" charset="0"/>
                <a:cs typeface="Calibri" panose="020F0502020204030204" pitchFamily="34" charset="0"/>
              </a:rPr>
              <a:t>Los registros correspondientes a pagos de formularios de viáticos se encuentran autorizados a realizarse de forma global por planilla o transferencia de pago, indicando en el detalle del registro el número de transferencia generado en el SIGA PJ. (Acuerdo del Consejo Superior, sesión N°77-2025 del 26 de agosto 2025, Artículo X)</a:t>
            </a:r>
          </a:p>
          <a:p>
            <a:pPr marL="285750" lvl="0" indent="-285750" algn="just">
              <a:buFont typeface="Arial" panose="020B0604020202020204" pitchFamily="34" charset="0"/>
              <a:buChar char="•"/>
            </a:pPr>
            <a:endParaRPr lang="es-ES_tradnl" sz="1700"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endParaRPr lang="es-ES_tradnl" sz="1700" dirty="0">
              <a:solidFill>
                <a:srgbClr val="000000"/>
              </a:solidFill>
              <a:latin typeface="Calibri" panose="020F0502020204030204" pitchFamily="34" charset="0"/>
              <a:cs typeface="Calibri" panose="020F0502020204030204" pitchFamily="34" charset="0"/>
            </a:endParaRPr>
          </a:p>
          <a:p>
            <a:pPr lvl="0" algn="just"/>
            <a:endParaRPr lang="es-ES_tradnl" sz="1700" dirty="0">
              <a:solidFill>
                <a:srgbClr val="000000"/>
              </a:solidFill>
              <a:latin typeface="Calibri" panose="020F0502020204030204" pitchFamily="34" charset="0"/>
              <a:cs typeface="Calibri" panose="020F0502020204030204" pitchFamily="34" charset="0"/>
            </a:endParaRPr>
          </a:p>
          <a:p>
            <a:pPr lvl="0"/>
            <a:endParaRPr lang="es-ES_tradnl" sz="1600" dirty="0">
              <a:solidFill>
                <a:srgbClr val="000000"/>
              </a:solidFill>
            </a:endParaRPr>
          </a:p>
          <a:p>
            <a:pPr lvl="0"/>
            <a:endParaRPr lang="en-US" sz="1600" dirty="0">
              <a:solidFill>
                <a:srgbClr val="000000"/>
              </a:solidFill>
            </a:endParaRPr>
          </a:p>
        </p:txBody>
      </p:sp>
    </p:spTree>
    <p:extLst>
      <p:ext uri="{BB962C8B-B14F-4D97-AF65-F5344CB8AC3E}">
        <p14:creationId xmlns:p14="http://schemas.microsoft.com/office/powerpoint/2010/main" val="1218534114"/>
      </p:ext>
    </p:extLst>
  </p:cSld>
  <p:clrMapOvr>
    <a:masterClrMapping/>
  </p:clrMapOvr>
  <p:transition spd="med">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221E2-AB21-25BA-2A15-131B025E43C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144DAF7-F25F-741F-038E-C7B35F9EBC74}"/>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FC3E68ED-1774-FC92-9F25-1EEC1F825334}"/>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APARTADO II. DEL CONTROL DE LA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CEE177D6-14E0-95D1-7387-AA49D2DB2A7A}"/>
              </a:ext>
            </a:extLst>
          </p:cNvPr>
          <p:cNvSpPr/>
          <p:nvPr/>
        </p:nvSpPr>
        <p:spPr>
          <a:xfrm>
            <a:off x="1097348" y="1859279"/>
            <a:ext cx="10163798" cy="437487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r>
              <a:rPr lang="es-ES_tradnl" sz="1600" b="1" dirty="0">
                <a:solidFill>
                  <a:srgbClr val="000000"/>
                </a:solidFill>
                <a:latin typeface="Calibri" panose="020F0502020204030204" pitchFamily="34" charset="0"/>
                <a:cs typeface="Calibri" panose="020F0502020204030204" pitchFamily="34" charset="0"/>
              </a:rPr>
              <a:t>ACTIVIDADES RELACIONADAS AL MANEJO DE LOS LIBROS CONTABLES</a:t>
            </a:r>
          </a:p>
          <a:p>
            <a:pPr algn="ctr"/>
            <a:endParaRPr lang="es-ES_tradnl" sz="1600" b="1"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n-US" sz="1600" dirty="0">
                <a:solidFill>
                  <a:srgbClr val="000000"/>
                </a:solidFill>
                <a:latin typeface="Calibri" panose="020F0502020204030204" pitchFamily="34" charset="0"/>
                <a:cs typeface="Calibri" panose="020F0502020204030204" pitchFamily="34" charset="0"/>
              </a:rPr>
              <a:t>Se deberá realizar un cierre mensual tanto en el libro electrónico como en el libro físico. Para el caso de libro físico  trazada la doble línea para indicar el corte por cierre de mes, se debe consignar las firmas de la persona encargada y la persona responsable de la caja chica auxiliar, así como el sello de la oficina.</a:t>
            </a:r>
          </a:p>
          <a:p>
            <a:pPr lvl="0" algn="just"/>
            <a:endParaRPr lang="en-US" sz="1600" dirty="0">
              <a:solidFill>
                <a:srgbClr val="000000"/>
              </a:solidFill>
              <a:latin typeface="Calibri" panose="020F0502020204030204" pitchFamily="34" charset="0"/>
              <a:cs typeface="Calibri" panose="020F0502020204030204" pitchFamily="34" charset="0"/>
            </a:endParaRPr>
          </a:p>
          <a:p>
            <a:pPr algn="just"/>
            <a:r>
              <a:rPr lang="en-US" sz="1600" dirty="0">
                <a:solidFill>
                  <a:srgbClr val="000000"/>
                </a:solidFill>
                <a:latin typeface="Calibri" panose="020F0502020204030204" pitchFamily="34" charset="0"/>
                <a:cs typeface="Calibri" panose="020F0502020204030204" pitchFamily="34" charset="0"/>
              </a:rPr>
              <a:t> (Actividad N°4 a la N°7  del Manual de Procedimientos de la Caja Chica ) – (Circulares N°118-2018 y  25-2020).</a:t>
            </a:r>
          </a:p>
          <a:p>
            <a:pPr lvl="0" algn="just"/>
            <a:endParaRPr lang="es-ES_tradnl" sz="1600" dirty="0">
              <a:solidFill>
                <a:srgbClr val="000000"/>
              </a:solidFill>
            </a:endParaRPr>
          </a:p>
          <a:p>
            <a:pPr lvl="0"/>
            <a:endParaRPr lang="es-ES_tradnl" sz="1600" dirty="0">
              <a:solidFill>
                <a:srgbClr val="000000"/>
              </a:solidFill>
            </a:endParaRPr>
          </a:p>
          <a:p>
            <a:pPr lvl="0"/>
            <a:endParaRPr lang="en-US" sz="1600" dirty="0">
              <a:solidFill>
                <a:srgbClr val="000000"/>
              </a:solidFill>
            </a:endParaRPr>
          </a:p>
        </p:txBody>
      </p:sp>
    </p:spTree>
    <p:extLst>
      <p:ext uri="{BB962C8B-B14F-4D97-AF65-F5344CB8AC3E}">
        <p14:creationId xmlns:p14="http://schemas.microsoft.com/office/powerpoint/2010/main" val="2561416768"/>
      </p:ext>
    </p:extLst>
  </p:cSld>
  <p:clrMapOvr>
    <a:masterClrMapping/>
  </p:clrMapOvr>
  <p:transition spd="med">
    <p:pull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ea typeface="Calibri" panose="020F0502020204030204" pitchFamily="34" charset="0"/>
              </a:rPr>
              <a:t>APARTADO II. DEL CONTROL DE LA CAJA CHICA</a:t>
            </a:r>
            <a:endParaRPr lang="es-PE" sz="2400" b="1" dirty="0">
              <a:solidFill>
                <a:schemeClr val="bg1"/>
              </a:solidFill>
              <a:effectLst/>
              <a:ea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80475" y="1920240"/>
            <a:ext cx="10163798" cy="4175249"/>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_tradnl" b="1" dirty="0">
                <a:solidFill>
                  <a:srgbClr val="000000"/>
                </a:solidFill>
                <a:cs typeface="Calibri" panose="020F0502020204030204" pitchFamily="34" charset="0"/>
              </a:rPr>
              <a:t>ACTIVIDADES RELACIONADAS CONTROL DE ANTICIPOS GIRADOS </a:t>
            </a:r>
          </a:p>
          <a:p>
            <a:pPr algn="ctr"/>
            <a:endParaRPr lang="es-ES_tradnl" b="1" dirty="0">
              <a:solidFill>
                <a:srgbClr val="000000"/>
              </a:solidFill>
              <a:cs typeface="Calibri" panose="020F0502020204030204" pitchFamily="34" charset="0"/>
            </a:endParaRPr>
          </a:p>
          <a:p>
            <a:pPr algn="ctr"/>
            <a:endParaRPr lang="es-ES_tradnl" b="1" dirty="0">
              <a:solidFill>
                <a:srgbClr val="000000"/>
              </a:solidFill>
              <a:cs typeface="Calibri" panose="020F0502020204030204" pitchFamily="34" charset="0"/>
            </a:endParaRPr>
          </a:p>
          <a:p>
            <a:pPr marL="285750" indent="-285750" algn="just">
              <a:buFont typeface="Arial" panose="020B0604020202020204" pitchFamily="34" charset="0"/>
              <a:buChar char="•"/>
            </a:pPr>
            <a:r>
              <a:rPr lang="es-ES" dirty="0">
                <a:solidFill>
                  <a:srgbClr val="000000"/>
                </a:solidFill>
                <a:cs typeface="Calibri" panose="020F0502020204030204" pitchFamily="34" charset="0"/>
              </a:rPr>
              <a:t>Control y seguimiento de vencimiento de los anticipos girados, lo que permite controlar las fechas de  vencimiento de los  anticipos de manera oportuna.</a:t>
            </a:r>
          </a:p>
          <a:p>
            <a:pPr algn="just"/>
            <a:endParaRPr lang="es-ES" dirty="0">
              <a:solidFill>
                <a:srgbClr val="000000"/>
              </a:solidFill>
              <a:cs typeface="Calibri" panose="020F0502020204030204" pitchFamily="34" charset="0"/>
            </a:endParaRPr>
          </a:p>
          <a:p>
            <a:pPr marL="285750" indent="-285750" algn="just">
              <a:buFont typeface="Arial" panose="020B0604020202020204" pitchFamily="34" charset="0"/>
              <a:buChar char="•"/>
            </a:pPr>
            <a:r>
              <a:rPr lang="es-ES_tradnl" dirty="0">
                <a:solidFill>
                  <a:srgbClr val="000000"/>
                </a:solidFill>
                <a:cs typeface="Calibri" panose="020F0502020204030204" pitchFamily="34" charset="0"/>
              </a:rPr>
              <a:t> Cierre mensual de anticipos girados pendientes de liquidar, lo cual forma </a:t>
            </a:r>
            <a:r>
              <a:rPr lang="es-ES" dirty="0">
                <a:solidFill>
                  <a:srgbClr val="000000"/>
                </a:solidFill>
                <a:cs typeface="Calibri" panose="020F0502020204030204" pitchFamily="34" charset="0"/>
              </a:rPr>
              <a:t> parte de los controles y da soporte al arqueo mensual.</a:t>
            </a:r>
          </a:p>
          <a:p>
            <a:pPr marL="285750" indent="-285750">
              <a:buFont typeface="Arial" panose="020B0604020202020204" pitchFamily="34" charset="0"/>
              <a:buChar char="•"/>
            </a:pPr>
            <a:endParaRPr lang="es-ES" dirty="0">
              <a:solidFill>
                <a:srgbClr val="000000"/>
              </a:solidFill>
              <a:cs typeface="Calibri" panose="020F0502020204030204" pitchFamily="34" charset="0"/>
            </a:endParaRPr>
          </a:p>
          <a:p>
            <a:pPr algn="ctr"/>
            <a:r>
              <a:rPr lang="es-ES" dirty="0">
                <a:solidFill>
                  <a:srgbClr val="000000"/>
                </a:solidFill>
                <a:cs typeface="Calibri" panose="020F0502020204030204" pitchFamily="34" charset="0"/>
              </a:rPr>
              <a:t>(Artículo N°13 y N° 14 del Reglamento de Caja Chica) </a:t>
            </a:r>
          </a:p>
          <a:p>
            <a:pPr algn="ctr"/>
            <a:r>
              <a:rPr lang="es-ES" dirty="0">
                <a:solidFill>
                  <a:srgbClr val="000000"/>
                </a:solidFill>
                <a:cs typeface="Calibri" panose="020F0502020204030204" pitchFamily="34" charset="0"/>
              </a:rPr>
              <a:t>(Actividad 8, tareas 8,1 y 8,2 del Manual de Procedimientos)</a:t>
            </a:r>
            <a:endParaRPr lang="es-ES_tradnl" dirty="0">
              <a:solidFill>
                <a:srgbClr val="000000"/>
              </a:solidFill>
              <a:cs typeface="Calibri" panose="020F0502020204030204" pitchFamily="34" charset="0"/>
            </a:endParaRPr>
          </a:p>
        </p:txBody>
      </p:sp>
    </p:spTree>
    <p:extLst>
      <p:ext uri="{BB962C8B-B14F-4D97-AF65-F5344CB8AC3E}">
        <p14:creationId xmlns:p14="http://schemas.microsoft.com/office/powerpoint/2010/main" val="3530924377"/>
      </p:ext>
    </p:extLst>
  </p:cSld>
  <p:clrMapOvr>
    <a:masterClrMapping/>
  </p:clrMapOvr>
  <p:transition spd="med">
    <p:pull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ea typeface="Calibri" panose="020F0502020204030204" pitchFamily="34" charset="0"/>
              </a:rPr>
              <a:t>APARTADO II. DEL CONTROL DE LA CAJA CHICA</a:t>
            </a:r>
            <a:endParaRPr lang="es-PE" sz="2400" b="1" dirty="0">
              <a:solidFill>
                <a:schemeClr val="bg1"/>
              </a:solidFill>
              <a:effectLst/>
              <a:ea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499788"/>
            <a:ext cx="10163798" cy="4514932"/>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b="1" dirty="0">
              <a:solidFill>
                <a:srgbClr val="000000"/>
              </a:solidFill>
              <a:cs typeface="Calibri" panose="020F0502020204030204" pitchFamily="34" charset="0"/>
            </a:endParaRPr>
          </a:p>
          <a:p>
            <a:pPr algn="ctr"/>
            <a:r>
              <a:rPr lang="es-ES_tradnl" b="1" dirty="0">
                <a:solidFill>
                  <a:srgbClr val="000000"/>
                </a:solidFill>
                <a:cs typeface="Calibri" panose="020F0502020204030204" pitchFamily="34" charset="0"/>
              </a:rPr>
              <a:t>ACTIVIDADES RELACIONADAS CON LOS ARQUEOS A LOS FONDOS ASIGNADOS </a:t>
            </a:r>
          </a:p>
          <a:p>
            <a:pPr algn="ctr"/>
            <a:endParaRPr lang="es-ES_tradnl" b="1" dirty="0">
              <a:solidFill>
                <a:srgbClr val="000000"/>
              </a:solidFill>
              <a:cs typeface="Calibri" panose="020F0502020204030204" pitchFamily="34" charset="0"/>
            </a:endParaRPr>
          </a:p>
          <a:p>
            <a:pPr marL="285750" indent="-285750" algn="just">
              <a:buFont typeface="Arial" panose="020B0604020202020204" pitchFamily="34" charset="0"/>
              <a:buChar char="•"/>
            </a:pPr>
            <a:r>
              <a:rPr lang="en-US" dirty="0">
                <a:solidFill>
                  <a:schemeClr val="tx1">
                    <a:lumMod val="95000"/>
                    <a:lumOff val="5000"/>
                  </a:schemeClr>
                </a:solidFill>
              </a:rPr>
              <a:t>El último día del mes se debe efectuar un arqueo, independientemente si hubo o no movimientos durante en el mes.</a:t>
            </a:r>
          </a:p>
          <a:p>
            <a:pPr algn="just"/>
            <a:endParaRPr lang="en-US" dirty="0">
              <a:solidFill>
                <a:schemeClr val="tx1">
                  <a:lumMod val="95000"/>
                  <a:lumOff val="5000"/>
                </a:schemeClr>
              </a:solidFill>
            </a:endParaRPr>
          </a:p>
          <a:p>
            <a:pPr marL="285750" indent="-285750" algn="just">
              <a:buFont typeface="Arial" panose="020B0604020202020204" pitchFamily="34" charset="0"/>
              <a:buChar char="•"/>
            </a:pPr>
            <a:r>
              <a:rPr lang="en-US" dirty="0">
                <a:solidFill>
                  <a:schemeClr val="tx1">
                    <a:lumMod val="95000"/>
                    <a:lumOff val="5000"/>
                  </a:schemeClr>
                </a:solidFill>
              </a:rPr>
              <a:t>Se debe presentar dentro de los </a:t>
            </a:r>
            <a:r>
              <a:rPr lang="en-US" b="1" dirty="0">
                <a:solidFill>
                  <a:schemeClr val="tx1">
                    <a:lumMod val="95000"/>
                    <a:lumOff val="5000"/>
                  </a:schemeClr>
                </a:solidFill>
              </a:rPr>
              <a:t>3 días siguientes a la finalización del mes, </a:t>
            </a:r>
            <a:r>
              <a:rPr lang="en-US" dirty="0">
                <a:solidFill>
                  <a:schemeClr val="tx1">
                    <a:lumMod val="95000"/>
                    <a:lumOff val="5000"/>
                  </a:schemeClr>
                </a:solidFill>
              </a:rPr>
              <a:t>se require extraer información para presentar los saldos de las cuentas y otros conceptos según lo solicitado por la Contraloría General de la República.</a:t>
            </a:r>
          </a:p>
          <a:p>
            <a:pPr algn="just"/>
            <a:r>
              <a:rPr lang="en-US" dirty="0">
                <a:solidFill>
                  <a:schemeClr val="tx1">
                    <a:lumMod val="95000"/>
                    <a:lumOff val="5000"/>
                  </a:schemeClr>
                </a:solidFill>
              </a:rPr>
              <a:t>    (Artículo 44°. del Reglamento de Caja Chica del Poder Judicial) ( Circular N°53-DE-2019 y N°14-DE-2025 )</a:t>
            </a:r>
          </a:p>
          <a:p>
            <a:pPr algn="just"/>
            <a:endParaRPr lang="en-US" dirty="0">
              <a:solidFill>
                <a:schemeClr val="tx1">
                  <a:lumMod val="95000"/>
                  <a:lumOff val="5000"/>
                </a:schemeClr>
              </a:solidFill>
            </a:endParaRPr>
          </a:p>
          <a:p>
            <a:pPr marL="285750" indent="-285750" algn="just">
              <a:buFont typeface="Arial" panose="020B0604020202020204" pitchFamily="34" charset="0"/>
              <a:buChar char="•"/>
            </a:pPr>
            <a:r>
              <a:rPr lang="en-US" dirty="0">
                <a:solidFill>
                  <a:schemeClr val="tx1">
                    <a:lumMod val="95000"/>
                    <a:lumOff val="5000"/>
                  </a:schemeClr>
                </a:solidFill>
              </a:rPr>
              <a:t>Cuando haya cambio de persona encargada o responsable se debe practicar el arqueo correspondiente.</a:t>
            </a:r>
          </a:p>
          <a:p>
            <a:pPr algn="ctr"/>
            <a:r>
              <a:rPr lang="en-US" dirty="0">
                <a:solidFill>
                  <a:schemeClr val="tx1">
                    <a:lumMod val="75000"/>
                    <a:lumOff val="25000"/>
                  </a:schemeClr>
                </a:solidFill>
              </a:rPr>
              <a:t>(Artículo 19° Reglamento de Caja Chica ).</a:t>
            </a:r>
          </a:p>
          <a:p>
            <a:pPr marL="285750" indent="-285750">
              <a:buFont typeface="Arial" panose="020B0604020202020204" pitchFamily="34" charset="0"/>
              <a:buChar char="•"/>
            </a:pPr>
            <a:endParaRPr lang="en-US" sz="1600" dirty="0">
              <a:solidFill>
                <a:schemeClr val="tx1">
                  <a:lumMod val="75000"/>
                  <a:lumOff val="25000"/>
                </a:schemeClr>
              </a:solidFill>
            </a:endParaRPr>
          </a:p>
          <a:p>
            <a:pPr marL="285750" indent="-285750" algn="ctr">
              <a:buFont typeface="Arial" panose="020B0604020202020204" pitchFamily="34" charset="0"/>
              <a:buChar char="•"/>
            </a:pPr>
            <a:endParaRPr lang="en-US" sz="1600" dirty="0">
              <a:solidFill>
                <a:schemeClr val="tx1">
                  <a:lumMod val="75000"/>
                  <a:lumOff val="25000"/>
                </a:schemeClr>
              </a:solidFill>
            </a:endParaRPr>
          </a:p>
          <a:p>
            <a:pPr algn="ctr"/>
            <a:endParaRPr lang="es-ES_tradnl" sz="1600" b="1"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6378269"/>
      </p:ext>
    </p:extLst>
  </p:cSld>
  <p:clrMapOvr>
    <a:masterClrMapping/>
  </p:clrMapOvr>
  <p:transition spd="med">
    <p:pull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7906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u="none" strike="noStrike" dirty="0">
                <a:effectLst/>
                <a:latin typeface="Calibri" panose="020F0502020204030204" pitchFamily="34" charset="0"/>
                <a:cs typeface="Calibri" panose="020F0502020204030204" pitchFamily="34" charset="0"/>
              </a:rPr>
              <a:t>APARTADO III. DE LA GESTIÓN DE LA CAJA CHICA FONDO GENERAL</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645920"/>
            <a:ext cx="10163798" cy="441631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endParaRPr lang="en-US" b="1" dirty="0">
              <a:solidFill>
                <a:srgbClr val="000000"/>
              </a:solidFill>
              <a:latin typeface="Calibri" panose="020F0502020204030204" pitchFamily="34" charset="0"/>
              <a:cs typeface="Calibri" panose="020F0502020204030204" pitchFamily="34" charset="0"/>
            </a:endParaRPr>
          </a:p>
          <a:p>
            <a:pPr lvl="0" algn="ctr"/>
            <a:r>
              <a:rPr lang="en-US" b="1" dirty="0">
                <a:solidFill>
                  <a:srgbClr val="000000"/>
                </a:solidFill>
                <a:latin typeface="Calibri" panose="020F0502020204030204" pitchFamily="34" charset="0"/>
                <a:cs typeface="Calibri" panose="020F0502020204030204" pitchFamily="34" charset="0"/>
              </a:rPr>
              <a:t>TRAMITES CENTRALIZADOS POR MEDIO DEL FONDO GENERAL CAJA CHICA FICO</a:t>
            </a:r>
          </a:p>
          <a:p>
            <a:pPr lvl="0" algn="ctr"/>
            <a:endParaRPr lang="en-US" b="1"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Facturas comerciales por concepto de servicios Profesionales asociadas a Autorizaciones de Gasto por montos superiores a cuatrocientos mil colones.</a:t>
            </a:r>
          </a:p>
          <a:p>
            <a:pPr marL="285750" lvl="0" indent="-285750" algn="just">
              <a:buFont typeface="Arial" panose="020B0604020202020204" pitchFamily="34" charset="0"/>
              <a:buChar char="•"/>
            </a:pPr>
            <a:endParaRPr lang="en-US" dirty="0">
              <a:solidFill>
                <a:schemeClr val="tx1">
                  <a:lumMod val="95000"/>
                  <a:lumOff val="5000"/>
                </a:schemeClr>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dirty="0">
                <a:solidFill>
                  <a:schemeClr val="tx1">
                    <a:lumMod val="95000"/>
                    <a:lumOff val="5000"/>
                  </a:schemeClr>
                </a:solidFill>
                <a:latin typeface="Calibri" panose="020F0502020204030204" pitchFamily="34" charset="0"/>
                <a:cs typeface="Calibri" panose="020F0502020204030204" pitchFamily="34" charset="0"/>
              </a:rPr>
              <a:t>Pago de viáticos al exterior (anticipo o liquidación) de acuerdo con lo autorizado por los entes superiores Corte Plena y Consejo Superior. (</a:t>
            </a:r>
            <a:r>
              <a:rPr lang="es-ES" b="1" i="0" dirty="0">
                <a:solidFill>
                  <a:schemeClr val="tx1">
                    <a:lumMod val="95000"/>
                    <a:lumOff val="5000"/>
                  </a:schemeClr>
                </a:solidFill>
                <a:effectLst/>
                <a:latin typeface="Segoe UI" panose="020B0502040204020203" pitchFamily="34" charset="0"/>
              </a:rPr>
              <a:t> </a:t>
            </a:r>
            <a:r>
              <a:rPr lang="es-ES" i="0" dirty="0">
                <a:solidFill>
                  <a:schemeClr val="tx1">
                    <a:lumMod val="95000"/>
                    <a:lumOff val="5000"/>
                  </a:schemeClr>
                </a:solidFill>
                <a:effectLst/>
                <a:latin typeface="Segoe UI" panose="020B0502040204020203" pitchFamily="34" charset="0"/>
              </a:rPr>
              <a:t>Circular 37-2025: Aclaración de los pagos al exterior por medio de la caja chica del Poder Judicial)</a:t>
            </a:r>
            <a:endParaRPr lang="es-ES" dirty="0">
              <a:solidFill>
                <a:schemeClr val="tx1">
                  <a:lumMod val="95000"/>
                  <a:lumOff val="5000"/>
                </a:schemeClr>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endParaRPr lang="es-ES" dirty="0">
              <a:solidFill>
                <a:schemeClr val="tx1">
                  <a:lumMod val="95000"/>
                  <a:lumOff val="5000"/>
                </a:schemeClr>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dirty="0">
                <a:solidFill>
                  <a:schemeClr val="tx1">
                    <a:lumMod val="95000"/>
                    <a:lumOff val="5000"/>
                  </a:schemeClr>
                </a:solidFill>
                <a:latin typeface="Calibri" panose="020F0502020204030204" pitchFamily="34" charset="0"/>
                <a:cs typeface="Calibri" panose="020F0502020204030204" pitchFamily="34" charset="0"/>
              </a:rPr>
              <a:t>Pago por concepto de ayudas económicas por la participación en actividades de capacitación en el  interior y exterior del país, de acuerdo con lo autorizado por el Órgano Superior.</a:t>
            </a:r>
          </a:p>
          <a:p>
            <a:pPr lvl="0" algn="just"/>
            <a:endParaRPr lang="es-ES" b="1"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ES" dirty="0">
                <a:solidFill>
                  <a:schemeClr val="tx1">
                    <a:lumMod val="95000"/>
                    <a:lumOff val="5000"/>
                  </a:schemeClr>
                </a:solidFill>
                <a:latin typeface="Calibri" panose="020F0502020204030204" pitchFamily="34" charset="0"/>
                <a:cs typeface="Calibri" panose="020F0502020204030204" pitchFamily="34" charset="0"/>
              </a:rPr>
              <a:t>Transferencias internacionales a Consulados. ( Circulares N°105-DE-2019 - N°20-DE-2023 – N° 33-DE-2024</a:t>
            </a:r>
            <a:r>
              <a:rPr lang="es-ES" dirty="0">
                <a:solidFill>
                  <a:schemeClr val="tx1"/>
                </a:solidFill>
                <a:latin typeface="Calibri" panose="020F0502020204030204" pitchFamily="34" charset="0"/>
                <a:cs typeface="Calibri" panose="020F0502020204030204" pitchFamily="34" charset="0"/>
              </a:rPr>
              <a:t>)</a:t>
            </a:r>
          </a:p>
          <a:p>
            <a:pPr algn="ctr"/>
            <a:r>
              <a:rPr lang="es-ES" dirty="0">
                <a:solidFill>
                  <a:schemeClr val="tx1"/>
                </a:solidFill>
                <a:latin typeface="Calibri" panose="020F0502020204030204" pitchFamily="34" charset="0"/>
                <a:cs typeface="Calibri" panose="020F0502020204030204" pitchFamily="34" charset="0"/>
              </a:rPr>
              <a:t>( Actividades de la N°19 a la N°35 del Manual de Procedimientos)</a:t>
            </a:r>
          </a:p>
          <a:p>
            <a:pPr marL="285750" lvl="0" indent="-285750" algn="just">
              <a:buFont typeface="Arial" panose="020B0604020202020204" pitchFamily="34" charset="0"/>
              <a:buChar char="•"/>
            </a:pPr>
            <a:endParaRPr lang="es-ES" b="1" dirty="0">
              <a:solidFill>
                <a:srgbClr val="000000"/>
              </a:solidFill>
              <a:latin typeface="Arial" panose="020B0604020202020204" pitchFamily="34" charset="0"/>
              <a:cs typeface="Arial" panose="020B0604020202020204" pitchFamily="34" charset="0"/>
            </a:endParaRPr>
          </a:p>
          <a:p>
            <a:pPr lvl="0" algn="ctr"/>
            <a:endParaRPr lang="en-US" sz="1600" b="1"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243603"/>
      </p:ext>
    </p:extLst>
  </p:cSld>
  <p:clrMapOvr>
    <a:masterClrMapping/>
  </p:clrMapOvr>
  <p:transition spd="med">
    <p:pull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latin typeface="Calibri" panose="020F0502020204030204" pitchFamily="34" charset="0"/>
                <a:cs typeface="Calibri" panose="020F0502020204030204" pitchFamily="34" charset="0"/>
              </a:rPr>
              <a:t>APARTADO N° IV DE LA GESTIÓN DE LAS CAJAS CHICAS AUXILIARES</a:t>
            </a:r>
            <a:endParaRPr lang="es-ES" sz="2400" b="1"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2174904"/>
            <a:ext cx="10163798" cy="413834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n-US" b="1" dirty="0">
              <a:solidFill>
                <a:schemeClr val="tx1"/>
              </a:solidFill>
            </a:endParaRPr>
          </a:p>
          <a:p>
            <a:pPr algn="ctr" fontAlgn="b"/>
            <a:r>
              <a:rPr lang="en-US" b="1" dirty="0">
                <a:solidFill>
                  <a:schemeClr val="tx1"/>
                </a:solidFill>
                <a:latin typeface="Calibri" panose="020F0502020204030204" pitchFamily="34" charset="0"/>
                <a:cs typeface="Calibri" panose="020F0502020204030204" pitchFamily="34" charset="0"/>
              </a:rPr>
              <a:t>ASPECTOS A VALIDAR EN LAS FACTURAS COMERCIALES </a:t>
            </a:r>
          </a:p>
          <a:p>
            <a:pPr algn="ctr" fontAlgn="b"/>
            <a:r>
              <a:rPr lang="en-US" b="1" dirty="0">
                <a:solidFill>
                  <a:schemeClr val="tx1"/>
                </a:solidFill>
                <a:latin typeface="Calibri" panose="020F0502020204030204" pitchFamily="34" charset="0"/>
                <a:cs typeface="Calibri" panose="020F0502020204030204" pitchFamily="34" charset="0"/>
              </a:rPr>
              <a:t>POR CONCEPTO DE BIENES Y SERVICIOS</a:t>
            </a:r>
          </a:p>
          <a:p>
            <a:pPr algn="ctr" fontAlgn="b"/>
            <a:endParaRPr lang="en-US" b="1"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Previo a realizar la compra se debe verificar que existe  el contenido presupuestario a nivel de SIR, artículo y oficina. (ART. N°7 del Reglamento de Caja Chica).</a:t>
            </a:r>
          </a:p>
          <a:p>
            <a:pPr marL="285750" indent="-285750" algn="just" fontAlgn="b">
              <a:buFont typeface="Arial" panose="020B0604020202020204" pitchFamily="34" charset="0"/>
              <a:buChar char="•"/>
            </a:pPr>
            <a:endParaRPr lang="en-U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b="0" i="0" dirty="0">
                <a:solidFill>
                  <a:schemeClr val="tx1"/>
                </a:solidFill>
                <a:latin typeface="Calibri" panose="020F0502020204030204" pitchFamily="34" charset="0"/>
                <a:cs typeface="Calibri" panose="020F0502020204030204" pitchFamily="34" charset="0"/>
              </a:rPr>
              <a:t>Todo comprobante que respalde gastos con cargo al presupuesto del Poder Judicial deberá estar respaldado por una factura comercial registrada ante el Ministerio de Hacienda</a:t>
            </a:r>
            <a:r>
              <a:rPr lang="es-CR" b="0" i="0" dirty="0">
                <a:solidFill>
                  <a:schemeClr val="tx1"/>
                </a:solidFill>
                <a:latin typeface="Calibri" panose="020F0502020204030204" pitchFamily="34" charset="0"/>
                <a:cs typeface="Calibri" panose="020F0502020204030204" pitchFamily="34" charset="0"/>
              </a:rPr>
              <a:t>,</a:t>
            </a:r>
            <a:r>
              <a:rPr lang="es-CR" i="0" dirty="0">
                <a:solidFill>
                  <a:schemeClr val="tx1"/>
                </a:solidFill>
                <a:latin typeface="Calibri" panose="020F0502020204030204" pitchFamily="34" charset="0"/>
                <a:cs typeface="Calibri" panose="020F0502020204030204" pitchFamily="34" charset="0"/>
              </a:rPr>
              <a:t> </a:t>
            </a:r>
            <a:r>
              <a:rPr lang="en-US" i="0" dirty="0">
                <a:solidFill>
                  <a:schemeClr val="tx1"/>
                </a:solidFill>
                <a:latin typeface="Calibri" panose="020F0502020204030204" pitchFamily="34" charset="0"/>
                <a:cs typeface="Calibri" panose="020F0502020204030204" pitchFamily="34" charset="0"/>
              </a:rPr>
              <a:t>v</a:t>
            </a:r>
            <a:r>
              <a:rPr lang="en-US" dirty="0">
                <a:solidFill>
                  <a:schemeClr val="tx1"/>
                </a:solidFill>
                <a:latin typeface="Calibri" panose="020F0502020204030204" pitchFamily="34" charset="0"/>
                <a:cs typeface="Calibri" panose="020F0502020204030204" pitchFamily="34" charset="0"/>
              </a:rPr>
              <a:t>erificar que el comprobante electrónico o físico presentado se encuentre conforme lo establecido. (Circular 67-2020).</a:t>
            </a:r>
          </a:p>
          <a:p>
            <a:pPr algn="just" fontAlgn="b"/>
            <a:endParaRPr lang="en-U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Los</a:t>
            </a:r>
            <a:r>
              <a:rPr lang="en-US" dirty="0">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documentos presentados debe indicar claramente los bienes y servicios adquiridos, el monto en número y letra y la fecha de emisión. Así como contener el recibido a satisfacción.(Visto bueno)</a:t>
            </a:r>
          </a:p>
          <a:p>
            <a:pPr algn="just" fontAlgn="b"/>
            <a:endParaRPr lang="en-U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chemeClr val="tx1">
                    <a:lumMod val="95000"/>
                    <a:lumOff val="5000"/>
                  </a:schemeClr>
                </a:solidFill>
              </a:rPr>
              <a:t>L</a:t>
            </a:r>
            <a:r>
              <a:rPr lang="es-ES" dirty="0">
                <a:solidFill>
                  <a:schemeClr val="tx1">
                    <a:lumMod val="95000"/>
                    <a:lumOff val="5000"/>
                  </a:schemeClr>
                </a:solidFill>
                <a:effectLst/>
              </a:rPr>
              <a:t>a actividad comercial de la Institución es una consulta pública que tiene a disposición el Ministerio de Hacienda y puede ser consultada por el siguiente link: </a:t>
            </a:r>
            <a:r>
              <a:rPr lang="es-ES" dirty="0">
                <a:solidFill>
                  <a:schemeClr val="tx1">
                    <a:lumMod val="95000"/>
                    <a:lumOff val="5000"/>
                  </a:schemeClr>
                </a:solidFill>
                <a:effectLst/>
                <a:hlinkClick r:id="rId2" tooltip="https://atv.hacienda.go.cr/atv/frmconsultasitutributaria.aspx">
                  <a:extLst>
                    <a:ext uri="{A12FA001-AC4F-418D-AE19-62706E023703}">
                      <ahyp:hlinkClr xmlns:ahyp="http://schemas.microsoft.com/office/drawing/2018/hyperlinkcolor" val="tx"/>
                    </a:ext>
                  </a:extLst>
                </a:hlinkClick>
              </a:rPr>
              <a:t>https://atv.hacienda.go.cr/ATV/frmConsultaSituTributaria.aspx</a:t>
            </a:r>
            <a:r>
              <a:rPr lang="es-ES" dirty="0">
                <a:solidFill>
                  <a:schemeClr val="tx1">
                    <a:lumMod val="95000"/>
                    <a:lumOff val="5000"/>
                  </a:schemeClr>
                </a:solidFill>
                <a:effectLst/>
              </a:rPr>
              <a:t> (751102)</a:t>
            </a:r>
            <a:endParaRPr lang="en-US" sz="1800" dirty="0">
              <a:solidFill>
                <a:schemeClr val="tx1">
                  <a:lumMod val="95000"/>
                  <a:lumOff val="5000"/>
                </a:schemeClr>
              </a:solidFill>
            </a:endParaRPr>
          </a:p>
          <a:p>
            <a:pPr marL="285750" indent="-285750" algn="just" fontAlgn="b">
              <a:buFont typeface="Arial" panose="020B0604020202020204" pitchFamily="34" charset="0"/>
              <a:buChar char="•"/>
            </a:pPr>
            <a:endParaRPr lang="en-US" dirty="0">
              <a:solidFill>
                <a:schemeClr val="tx1">
                  <a:lumMod val="95000"/>
                  <a:lumOff val="5000"/>
                </a:schemeClr>
              </a:solidFill>
              <a:latin typeface="Calibri" panose="020F0502020204030204" pitchFamily="34" charset="0"/>
              <a:cs typeface="Calibri" panose="020F0502020204030204" pitchFamily="34" charset="0"/>
            </a:endParaRPr>
          </a:p>
          <a:p>
            <a:pPr algn="just" fontAlgn="b"/>
            <a:endParaRPr lang="en-US" sz="1800" dirty="0">
              <a:solidFill>
                <a:schemeClr val="tx1"/>
              </a:solidFill>
            </a:endParaRPr>
          </a:p>
          <a:p>
            <a:pPr marL="285750" indent="-285750" fontAlgn="b">
              <a:buFont typeface="Arial" panose="020B0604020202020204" pitchFamily="34" charset="0"/>
              <a:buChar char="•"/>
            </a:pPr>
            <a:endParaRPr lang="en-US" sz="1800" dirty="0">
              <a:solidFill>
                <a:schemeClr val="tx1"/>
              </a:solidFill>
            </a:endParaRPr>
          </a:p>
          <a:p>
            <a:pPr fontAlgn="b"/>
            <a:endParaRPr lang="es-ES" sz="1800" b="1" i="0" u="none" strike="noStrike" dirty="0">
              <a:solidFill>
                <a:schemeClr val="tx1"/>
              </a:solidFill>
              <a:effectLst/>
              <a:latin typeface="Calibri" panose="020F0502020204030204" pitchFamily="34" charset="0"/>
            </a:endParaRPr>
          </a:p>
        </p:txBody>
      </p:sp>
    </p:spTree>
    <p:extLst>
      <p:ext uri="{BB962C8B-B14F-4D97-AF65-F5344CB8AC3E}">
        <p14:creationId xmlns:p14="http://schemas.microsoft.com/office/powerpoint/2010/main" val="2015661142"/>
      </p:ext>
    </p:extLst>
  </p:cSld>
  <p:clrMapOvr>
    <a:masterClrMapping/>
  </p:clrMapOvr>
  <p:transition spd="med">
    <p:pull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07508" y="1849120"/>
            <a:ext cx="10163798" cy="43850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
              <a:buFont typeface="Arial" panose="020B0604020202020204" pitchFamily="34" charset="0"/>
              <a:buChar char="•"/>
            </a:pPr>
            <a:endParaRPr lang="es-ES" sz="1600" dirty="0">
              <a:solidFill>
                <a:schemeClr val="tx1"/>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endParaRPr lang="es-ES" sz="1600" dirty="0">
              <a:solidFill>
                <a:schemeClr val="tx1"/>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s-ES" dirty="0">
                <a:solidFill>
                  <a:schemeClr val="tx1">
                    <a:lumMod val="95000"/>
                    <a:lumOff val="5000"/>
                  </a:schemeClr>
                </a:solidFill>
                <a:cs typeface="Arial" panose="020B0604020202020204" pitchFamily="34" charset="0"/>
              </a:rPr>
              <a:t>Únicamente se deben confirmar y rechazar en el Sistema de Factura Electrónica Comercial (FEC), los comprobantes electrónicos que cumplan lo indicado en la Circular N°34-2020,N°02-DE-2025 y N</a:t>
            </a:r>
            <a:r>
              <a:rPr lang="es-CR" dirty="0">
                <a:solidFill>
                  <a:schemeClr val="tx1">
                    <a:lumMod val="95000"/>
                    <a:lumOff val="5000"/>
                  </a:schemeClr>
                </a:solidFill>
              </a:rPr>
              <a:t>º 32-FICO-TE-2025.</a:t>
            </a:r>
          </a:p>
          <a:p>
            <a:pPr algn="just" fontAlgn="b"/>
            <a:endParaRPr lang="es-ES"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s-ES" dirty="0">
                <a:solidFill>
                  <a:schemeClr val="tx1">
                    <a:lumMod val="95000"/>
                    <a:lumOff val="5000"/>
                  </a:schemeClr>
                </a:solidFill>
                <a:cs typeface="Arial" panose="020B0604020202020204" pitchFamily="34" charset="0"/>
              </a:rPr>
              <a:t>Efectúa la retención del Impuesto Sobre la Renta si supera la base imponible.(Para todos los casos)</a:t>
            </a:r>
            <a:endParaRPr lang="es-CR" dirty="0">
              <a:solidFill>
                <a:schemeClr val="tx1">
                  <a:lumMod val="95000"/>
                  <a:lumOff val="5000"/>
                </a:schemeClr>
              </a:solidFill>
              <a:cs typeface="Arial" panose="020B0604020202020204" pitchFamily="34" charset="0"/>
            </a:endParaRPr>
          </a:p>
          <a:p>
            <a:pPr algn="just" fontAlgn="b"/>
            <a:endParaRPr lang="es-ES"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s-ES" b="0" i="0" dirty="0">
                <a:solidFill>
                  <a:schemeClr val="tx1">
                    <a:lumMod val="95000"/>
                    <a:lumOff val="5000"/>
                  </a:schemeClr>
                </a:solidFill>
                <a:cs typeface="Arial" panose="020B0604020202020204" pitchFamily="34" charset="0"/>
              </a:rPr>
              <a:t>Para trámites con documentos físicos </a:t>
            </a:r>
            <a:r>
              <a:rPr lang="es-ES" sz="1800" b="0" i="0" dirty="0">
                <a:solidFill>
                  <a:schemeClr val="tx1">
                    <a:lumMod val="95000"/>
                    <a:lumOff val="5000"/>
                  </a:schemeClr>
                </a:solidFill>
              </a:rPr>
              <a:t>se debe realizar en casos excepcionales, posteriormente se deben digitalizar (escanear) para subir en el SIGA PJ como documento adjunto en la solicitud de reintegro con el sello establecido para tales efectos</a:t>
            </a:r>
            <a:r>
              <a:rPr lang="es-CR" sz="1800" dirty="0">
                <a:solidFill>
                  <a:schemeClr val="tx1">
                    <a:lumMod val="95000"/>
                    <a:lumOff val="5000"/>
                  </a:schemeClr>
                </a:solidFill>
              </a:rPr>
              <a:t>. (circular N°20-FICO-2025)</a:t>
            </a:r>
            <a:endParaRPr lang="es-CR" dirty="0">
              <a:solidFill>
                <a:schemeClr val="tx1">
                  <a:lumMod val="95000"/>
                  <a:lumOff val="5000"/>
                </a:schemeClr>
              </a:solidFill>
              <a:cs typeface="Arial" panose="020B0604020202020204" pitchFamily="34" charset="0"/>
            </a:endParaRPr>
          </a:p>
          <a:p>
            <a:pPr algn="just" fontAlgn="b"/>
            <a:endParaRPr lang="es-CR"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cs typeface="Arial" panose="020B0604020202020204" pitchFamily="34" charset="0"/>
              </a:rPr>
              <a:t>En el Régimen Simplificado no es obligatorio la presentación de factura electrónica y no se realiza el pago del IVA.</a:t>
            </a:r>
          </a:p>
          <a:p>
            <a:pPr marL="285750" indent="-285750" fontAlgn="b">
              <a:buFont typeface="Arial" panose="020B0604020202020204" pitchFamily="34" charset="0"/>
              <a:buChar char="•"/>
            </a:pPr>
            <a:endParaRPr lang="en-US" dirty="0">
              <a:solidFill>
                <a:schemeClr val="tx1"/>
              </a:solidFill>
              <a:cs typeface="Arial" panose="020B0604020202020204" pitchFamily="34" charset="0"/>
            </a:endParaRPr>
          </a:p>
          <a:p>
            <a:pPr algn="ctr" fontAlgn="b"/>
            <a:r>
              <a:rPr lang="en-US" dirty="0">
                <a:solidFill>
                  <a:schemeClr val="tx1"/>
                </a:solidFill>
                <a:cs typeface="Arial" panose="020B0604020202020204" pitchFamily="34" charset="0"/>
              </a:rPr>
              <a:t>( Art. N°8 y N°9 del Reglamento de Caja Chica) -( Actividad N. 41 del Manual de Procedimientos</a:t>
            </a:r>
            <a:r>
              <a:rPr lang="en-US" sz="1600" dirty="0">
                <a:solidFill>
                  <a:schemeClr val="tx1"/>
                </a:solidFill>
                <a:latin typeface="Arial" panose="020B0604020202020204" pitchFamily="34" charset="0"/>
                <a:cs typeface="Arial" panose="020B0604020202020204" pitchFamily="34" charset="0"/>
              </a:rPr>
              <a:t>)</a:t>
            </a:r>
            <a:endParaRPr lang="es-CR" sz="1800" dirty="0">
              <a:solidFill>
                <a:schemeClr val="tx1"/>
              </a:solidFill>
              <a:latin typeface="Arial" panose="020B0604020202020204" pitchFamily="34" charset="0"/>
              <a:cs typeface="Arial" panose="020B0604020202020204" pitchFamily="34" charset="0"/>
            </a:endParaRPr>
          </a:p>
          <a:p>
            <a:pPr algn="just" fontAlgn="b"/>
            <a:endParaRPr lang="es-CR" sz="1800" dirty="0">
              <a:solidFill>
                <a:schemeClr val="tx1"/>
              </a:solidFill>
            </a:endParaRPr>
          </a:p>
        </p:txBody>
      </p:sp>
    </p:spTree>
    <p:extLst>
      <p:ext uri="{BB962C8B-B14F-4D97-AF65-F5344CB8AC3E}">
        <p14:creationId xmlns:p14="http://schemas.microsoft.com/office/powerpoint/2010/main" val="1065472017"/>
      </p:ext>
    </p:extLst>
  </p:cSld>
  <p:clrMapOvr>
    <a:masterClrMapping/>
  </p:clrMapOvr>
  <p:transition spd="med">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TEMAS ANALIZAR EN LA CAPACITACIÓN</a:t>
            </a:r>
            <a:endParaRPr lang="es-CR" sz="2400" b="1" dirty="0">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87120" y="1879600"/>
            <a:ext cx="10090779" cy="435455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l"/>
            <a:endParaRPr lang="es-CR" sz="1400" b="0" i="0" u="none" strike="noStrike" baseline="0" dirty="0">
              <a:solidFill>
                <a:srgbClr val="000000"/>
              </a:solidFill>
              <a:latin typeface="Arial" panose="020B0604020202020204" pitchFamily="34" charset="0"/>
            </a:endParaRPr>
          </a:p>
          <a:p>
            <a:r>
              <a:rPr lang="es-ES" sz="2000" b="0" i="0" u="none" strike="noStrike" baseline="0" dirty="0">
                <a:solidFill>
                  <a:srgbClr val="000000"/>
                </a:solidFill>
                <a:latin typeface="Arial" panose="020B0604020202020204" pitchFamily="34" charset="0"/>
              </a:rPr>
              <a:t> </a:t>
            </a:r>
          </a:p>
          <a:p>
            <a:pPr algn="just">
              <a:lnSpc>
                <a:spcPct val="150000"/>
              </a:lnSpc>
            </a:pPr>
            <a:endParaRPr lang="es-PE" b="1" dirty="0">
              <a:solidFill>
                <a:schemeClr val="tx1"/>
              </a:solidFill>
              <a:effectLst/>
              <a:latin typeface="Calibri" panose="020F0502020204030204" pitchFamily="34" charset="0"/>
              <a:ea typeface="Calibri" panose="020F0502020204030204" pitchFamily="34" charset="0"/>
            </a:endParaRPr>
          </a:p>
          <a:p>
            <a:pPr algn="just">
              <a:lnSpc>
                <a:spcPct val="150000"/>
              </a:lnSpc>
            </a:pPr>
            <a:r>
              <a:rPr lang="es-PE" b="1" dirty="0">
                <a:solidFill>
                  <a:schemeClr val="tx1"/>
                </a:solidFill>
                <a:effectLst/>
                <a:latin typeface="Calibri" panose="020F0502020204030204" pitchFamily="34" charset="0"/>
                <a:ea typeface="Calibri" panose="020F0502020204030204" pitchFamily="34" charset="0"/>
              </a:rPr>
              <a:t>1. </a:t>
            </a:r>
            <a:r>
              <a:rPr lang="es-PE" sz="2000" dirty="0">
                <a:solidFill>
                  <a:schemeClr val="tx1"/>
                </a:solidFill>
                <a:effectLst/>
                <a:ea typeface="Calibri" panose="020F0502020204030204" pitchFamily="34" charset="0"/>
              </a:rPr>
              <a:t>Reglamento de Caja Chica del Poder Judicial: Aprobado por </a:t>
            </a:r>
            <a:r>
              <a:rPr lang="es-PE" sz="2000" dirty="0">
                <a:solidFill>
                  <a:schemeClr val="tx1"/>
                </a:solidFill>
                <a:ea typeface="Calibri" panose="020F0502020204030204" pitchFamily="34" charset="0"/>
              </a:rPr>
              <a:t>l</a:t>
            </a:r>
            <a:r>
              <a:rPr lang="es-PE" sz="2000" dirty="0">
                <a:solidFill>
                  <a:schemeClr val="tx1"/>
                </a:solidFill>
                <a:effectLst/>
                <a:ea typeface="Calibri" panose="020F0502020204030204" pitchFamily="34" charset="0"/>
              </a:rPr>
              <a:t>a Corte Plena en sesión N° 56-2023, celebrada el 27 de noviembre de 2023, artículo XXV.</a:t>
            </a:r>
          </a:p>
          <a:p>
            <a:pPr algn="just">
              <a:lnSpc>
                <a:spcPct val="150000"/>
              </a:lnSpc>
            </a:pPr>
            <a:endParaRPr lang="es-PE" sz="2000" dirty="0">
              <a:solidFill>
                <a:schemeClr val="tx1"/>
              </a:solidFill>
              <a:ea typeface="Calibri" panose="020F0502020204030204" pitchFamily="34" charset="0"/>
            </a:endParaRPr>
          </a:p>
          <a:p>
            <a:pPr algn="just">
              <a:lnSpc>
                <a:spcPct val="150000"/>
              </a:lnSpc>
            </a:pPr>
            <a:r>
              <a:rPr lang="es-CR" sz="2000" b="1" dirty="0">
                <a:solidFill>
                  <a:schemeClr val="tx1"/>
                </a:solidFill>
                <a:effectLst/>
                <a:ea typeface="Times New Roman" panose="02020603050405020304" pitchFamily="18" charset="0"/>
              </a:rPr>
              <a:t>2. </a:t>
            </a:r>
            <a:r>
              <a:rPr lang="es-CR" sz="2000" dirty="0">
                <a:solidFill>
                  <a:schemeClr val="tx1"/>
                </a:solidFill>
                <a:effectLst/>
                <a:ea typeface="Times New Roman" panose="02020603050405020304" pitchFamily="18" charset="0"/>
              </a:rPr>
              <a:t>Manual de Procedimientos </a:t>
            </a:r>
            <a:r>
              <a:rPr lang="es-PE" sz="2000" dirty="0">
                <a:solidFill>
                  <a:schemeClr val="tx1"/>
                </a:solidFill>
                <a:effectLst/>
                <a:ea typeface="Calibri" panose="020F0502020204030204" pitchFamily="34" charset="0"/>
              </a:rPr>
              <a:t>de Caja Chica del Poder Judicial: A</a:t>
            </a:r>
            <a:r>
              <a:rPr lang="es-CR" sz="2000" dirty="0">
                <a:solidFill>
                  <a:schemeClr val="tx1"/>
                </a:solidFill>
                <a:effectLst/>
                <a:ea typeface="Times New Roman" panose="02020603050405020304" pitchFamily="18" charset="0"/>
              </a:rPr>
              <a:t>probado por el </a:t>
            </a:r>
            <a:r>
              <a:rPr lang="es-PE" sz="2000" dirty="0">
                <a:solidFill>
                  <a:schemeClr val="tx1"/>
                </a:solidFill>
                <a:effectLst/>
                <a:ea typeface="Calibri" panose="020F0502020204030204" pitchFamily="34" charset="0"/>
              </a:rPr>
              <a:t>Consejo Superior, en sesión N°27-2024 de fecha 16 de abril del 2024 ARTÍCULO XX.</a:t>
            </a:r>
          </a:p>
          <a:p>
            <a:pPr algn="just">
              <a:lnSpc>
                <a:spcPct val="150000"/>
              </a:lnSpc>
            </a:pPr>
            <a:endParaRPr lang="es-PE" sz="2000" b="1" dirty="0">
              <a:solidFill>
                <a:schemeClr val="tx1"/>
              </a:solidFill>
            </a:endParaRPr>
          </a:p>
          <a:p>
            <a:pPr>
              <a:lnSpc>
                <a:spcPct val="150000"/>
              </a:lnSpc>
            </a:pPr>
            <a:r>
              <a:rPr lang="es-PE" sz="2000" b="1" dirty="0">
                <a:solidFill>
                  <a:schemeClr val="tx1"/>
                </a:solidFill>
                <a:effectLst/>
                <a:ea typeface="Calibri" panose="020F0502020204030204" pitchFamily="34" charset="0"/>
              </a:rPr>
              <a:t>3. </a:t>
            </a:r>
            <a:r>
              <a:rPr lang="es-PE" sz="2000" dirty="0">
                <a:solidFill>
                  <a:schemeClr val="tx1"/>
                </a:solidFill>
                <a:effectLst/>
                <a:ea typeface="Calibri" panose="020F0502020204030204" pitchFamily="34" charset="0"/>
              </a:rPr>
              <a:t>Excepciones de Caja Chica.</a:t>
            </a:r>
            <a:br>
              <a:rPr lang="es-CR" sz="2000" dirty="0">
                <a:solidFill>
                  <a:schemeClr val="tx1"/>
                </a:solidFill>
                <a:effectLst/>
                <a:ea typeface="Calibri" panose="020F0502020204030204" pitchFamily="34" charset="0"/>
              </a:rPr>
            </a:br>
            <a:endParaRPr lang="es-CR" sz="2000" dirty="0">
              <a:solidFill>
                <a:schemeClr val="tx1"/>
              </a:solidFill>
              <a:effectLst/>
              <a:ea typeface="Calibri" panose="020F0502020204030204" pitchFamily="34" charset="0"/>
            </a:endParaRPr>
          </a:p>
          <a:p>
            <a:endParaRPr lang="es-CR" sz="1400" dirty="0"/>
          </a:p>
          <a:p>
            <a:endParaRPr lang="es-PE" sz="1400" b="1" dirty="0">
              <a:solidFill>
                <a:schemeClr val="tx1"/>
              </a:solidFill>
              <a:effectLst/>
              <a:latin typeface="Calibri" panose="020F0502020204030204" pitchFamily="34" charset="0"/>
              <a:ea typeface="Calibri" panose="020F0502020204030204" pitchFamily="34" charset="0"/>
            </a:endParaRPr>
          </a:p>
          <a:p>
            <a:endParaRPr lang="es-PE" sz="1400" b="1" i="0" dirty="0">
              <a:solidFill>
                <a:schemeClr val="tx1"/>
              </a:solidFill>
              <a:latin typeface="Calibri" panose="020F0502020204030204" pitchFamily="34" charset="0"/>
              <a:cs typeface="Calibri" panose="020F0502020204030204" pitchFamily="34" charset="0"/>
            </a:endParaRPr>
          </a:p>
          <a:p>
            <a:endParaRPr lang="es-ES" sz="1400" b="0" i="0" dirty="0">
              <a:solidFill>
                <a:srgbClr val="242424"/>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6506786"/>
      </p:ext>
    </p:extLst>
  </p:cSld>
  <p:clrMapOvr>
    <a:masterClrMapping/>
  </p:clrMapOvr>
  <p:transition spd="med">
    <p:pull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485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latin typeface="Calibri" panose="020F0502020204030204" pitchFamily="34" charset="0"/>
                <a:cs typeface="Calibri" panose="020F0502020204030204" pitchFamily="34" charset="0"/>
              </a:rPr>
              <a:t>APARTADO N° IV DE LA GESTIÓN DE LAS CAJAS CHICAS AUXILIARES</a:t>
            </a:r>
            <a:endParaRPr lang="es-ES" sz="2400" b="1"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7" y="1910081"/>
            <a:ext cx="10080551" cy="4059254"/>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dirty="0">
                <a:solidFill>
                  <a:srgbClr val="000000"/>
                </a:solidFill>
              </a:rPr>
              <a:t>LIQUIDACION DE AUTORIZACION DE GASTOS (A.G)</a:t>
            </a:r>
          </a:p>
          <a:p>
            <a:pPr algn="ctr" fontAlgn="b"/>
            <a:endParaRPr lang="es-ES" b="1" dirty="0">
              <a:solidFill>
                <a:srgbClr val="000000"/>
              </a:solidFill>
            </a:endParaRPr>
          </a:p>
          <a:p>
            <a:pPr marL="285750" indent="-285750" algn="just" fontAlgn="b">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Las AG se deben registrar en el Sistema respectivo ( Circulares N°23-2017 y N°30-2017, N°13-2023)</a:t>
            </a:r>
          </a:p>
          <a:p>
            <a:pPr marL="285750" indent="-285750" algn="just" fontAlgn="b">
              <a:buFont typeface="Arial" panose="020B0604020202020204" pitchFamily="34" charset="0"/>
              <a:buChar char="•"/>
            </a:pPr>
            <a:endParaRPr lang="en-US"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Considerar los mismos aspectos citados en “Facturas comerciales por bienes y servicios”.</a:t>
            </a:r>
          </a:p>
          <a:p>
            <a:pPr marL="285750" indent="-285750" algn="just" fontAlgn="b">
              <a:buFont typeface="Arial" panose="020B0604020202020204" pitchFamily="34" charset="0"/>
              <a:buChar char="•"/>
            </a:pPr>
            <a:endParaRPr lang="en-US"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En las facturas debe hacer referencia  al número A.G y expediente Judicial.</a:t>
            </a:r>
          </a:p>
          <a:p>
            <a:pPr algn="just" fontAlgn="b"/>
            <a:endParaRPr lang="en-US"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En casos debidamente justificados se podrá hacer uso de la factura ocasional ( Circular N°17-2025)</a:t>
            </a:r>
          </a:p>
          <a:p>
            <a:pPr marL="285750" indent="-285750" algn="just" fontAlgn="b">
              <a:buFont typeface="Arial" panose="020B0604020202020204" pitchFamily="34" charset="0"/>
              <a:buChar char="•"/>
            </a:pPr>
            <a:endParaRPr lang="en-US"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latin typeface="Calibri" panose="020F0502020204030204" pitchFamily="34" charset="0"/>
                <a:cs typeface="Calibri" panose="020F0502020204030204" pitchFamily="34" charset="0"/>
              </a:rPr>
              <a:t>Por la cuantía las A.G son canceladas en las Cajas Chicas Auxiliares o en el Departamento Financiero Contable por montos superiores a los ¢400.00,00. ( Circulares N°38-2019, N°33-2022) (Circular N°55-2025 de Normas de Ejecución Presupuestaria)</a:t>
            </a: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198779261"/>
      </p:ext>
    </p:extLst>
  </p:cSld>
  <p:clrMapOvr>
    <a:masterClrMapping/>
  </p:clrMapOvr>
  <p:transition spd="med">
    <p:pull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106423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960881"/>
            <a:ext cx="10163798" cy="3870959"/>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dirty="0">
                <a:solidFill>
                  <a:srgbClr val="000000"/>
                </a:solidFill>
              </a:rPr>
              <a:t>LIQUIDACION DE AUTORIZACION DE GASTOS (A.G)</a:t>
            </a:r>
          </a:p>
          <a:p>
            <a:pPr algn="ctr" fontAlgn="b"/>
            <a:endParaRPr lang="es-ES" b="1" dirty="0">
              <a:solidFill>
                <a:srgbClr val="000000"/>
              </a:solidFill>
            </a:endParaRPr>
          </a:p>
          <a:p>
            <a:pPr marL="285750" indent="-285750" algn="just" fontAlgn="b">
              <a:buFont typeface="Arial" panose="020B0604020202020204" pitchFamily="34" charset="0"/>
              <a:buChar char="•"/>
            </a:pPr>
            <a:r>
              <a:rPr lang="en-US" dirty="0">
                <a:solidFill>
                  <a:schemeClr val="tx1">
                    <a:lumMod val="95000"/>
                    <a:lumOff val="5000"/>
                  </a:schemeClr>
                </a:solidFill>
                <a:cs typeface="Arial" panose="020B0604020202020204" pitchFamily="34" charset="0"/>
              </a:rPr>
              <a:t>Las Interpretaciones orales  y traducciones se rigen según lo indicado en circular N°13-2023.</a:t>
            </a:r>
          </a:p>
          <a:p>
            <a:pPr marL="285750" indent="-285750" algn="just" fontAlgn="b">
              <a:buFont typeface="Arial" panose="020B0604020202020204" pitchFamily="34" charset="0"/>
              <a:buChar char="•"/>
            </a:pPr>
            <a:endParaRPr lang="en-US"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cs typeface="Arial" panose="020B0604020202020204" pitchFamily="34" charset="0"/>
              </a:rPr>
              <a:t>Pagos por INOPIA ( Ver circulares N°119-2022 , N°123-2023 y N°17-2025).</a:t>
            </a:r>
          </a:p>
          <a:p>
            <a:pPr marL="285750" indent="-285750" algn="just" fontAlgn="b">
              <a:buFont typeface="Arial" panose="020B0604020202020204" pitchFamily="34" charset="0"/>
              <a:buChar char="•"/>
            </a:pPr>
            <a:endParaRPr lang="en-US"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cs typeface="Arial" panose="020B0604020202020204" pitchFamily="34" charset="0"/>
              </a:rPr>
              <a:t>Los servicios de Lesco y Lenguas indígenas se regulan de acuerdo a lo indicado circular N°80-2019 y N°54-2025 de la </a:t>
            </a:r>
            <a:r>
              <a:rPr lang="en-US" dirty="0" err="1">
                <a:solidFill>
                  <a:schemeClr val="tx1">
                    <a:lumMod val="95000"/>
                    <a:lumOff val="5000"/>
                  </a:schemeClr>
                </a:solidFill>
                <a:cs typeface="Arial" panose="020B0604020202020204" pitchFamily="34" charset="0"/>
              </a:rPr>
              <a:t>Secretaría</a:t>
            </a:r>
            <a:r>
              <a:rPr lang="en-US" dirty="0">
                <a:solidFill>
                  <a:schemeClr val="tx1">
                    <a:lumMod val="95000"/>
                    <a:lumOff val="5000"/>
                  </a:schemeClr>
                </a:solidFill>
                <a:cs typeface="Arial" panose="020B0604020202020204" pitchFamily="34" charset="0"/>
              </a:rPr>
              <a:t> General de la Corte..</a:t>
            </a:r>
          </a:p>
          <a:p>
            <a:pPr marL="285750" indent="-285750" algn="just" fontAlgn="b">
              <a:buFont typeface="Arial" panose="020B0604020202020204" pitchFamily="34" charset="0"/>
              <a:buChar char="•"/>
            </a:pPr>
            <a:endParaRPr lang="en-US" dirty="0">
              <a:solidFill>
                <a:schemeClr val="tx1">
                  <a:lumMod val="95000"/>
                  <a:lumOff val="5000"/>
                </a:schemeClr>
              </a:solidFill>
              <a:cs typeface="Arial" panose="020B0604020202020204" pitchFamily="34" charset="0"/>
            </a:endParaRPr>
          </a:p>
          <a:p>
            <a:pPr marL="285750" indent="-285750" algn="just" fontAlgn="b">
              <a:buFont typeface="Arial" panose="020B0604020202020204" pitchFamily="34" charset="0"/>
              <a:buChar char="•"/>
            </a:pPr>
            <a:r>
              <a:rPr lang="en-US" dirty="0">
                <a:solidFill>
                  <a:schemeClr val="tx1">
                    <a:lumMod val="95000"/>
                    <a:lumOff val="5000"/>
                  </a:schemeClr>
                </a:solidFill>
                <a:cs typeface="Arial" panose="020B0604020202020204" pitchFamily="34" charset="0"/>
              </a:rPr>
              <a:t>Las tarifas establecidas para el pago de honorarios se actualiza anualmente en inicio de año (Cir. N° 08-2025)</a:t>
            </a: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425894282"/>
      </p:ext>
    </p:extLst>
  </p:cSld>
  <p:clrMapOvr>
    <a:masterClrMapping/>
  </p:clrMapOvr>
  <p:transition spd="med">
    <p:pull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599"/>
            <a:ext cx="10163798" cy="435455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b="1" dirty="0">
              <a:solidFill>
                <a:srgbClr val="000000"/>
              </a:solidFill>
            </a:endParaRPr>
          </a:p>
          <a:p>
            <a:pPr algn="ctr" fontAlgn="b"/>
            <a:endParaRPr lang="es-ES" b="1" dirty="0">
              <a:solidFill>
                <a:srgbClr val="000000"/>
              </a:solidFill>
            </a:endParaRPr>
          </a:p>
          <a:p>
            <a:pPr algn="ctr" fontAlgn="b"/>
            <a:r>
              <a:rPr lang="es-ES" b="1" dirty="0">
                <a:solidFill>
                  <a:srgbClr val="000000"/>
                </a:solidFill>
              </a:rPr>
              <a:t>PAGO DE AYUDAS ECONÓMICAS A PERSONAS EN CONDICION DE VULNERABILIDAD</a:t>
            </a:r>
          </a:p>
          <a:p>
            <a:pPr algn="ctr" fontAlgn="b"/>
            <a:endParaRPr lang="es-ES" b="1" dirty="0">
              <a:solidFill>
                <a:srgbClr val="000000"/>
              </a:solidFill>
            </a:endParaRPr>
          </a:p>
          <a:p>
            <a:pPr marL="285750" indent="-285750" algn="just" fontAlgn="b">
              <a:buFont typeface="Arial" panose="020B0604020202020204" pitchFamily="34" charset="0"/>
              <a:buChar char="•"/>
            </a:pPr>
            <a:r>
              <a:rPr lang="es-CR" sz="1800" dirty="0">
                <a:solidFill>
                  <a:schemeClr val="tx1">
                    <a:lumMod val="95000"/>
                    <a:lumOff val="5000"/>
                  </a:schemeClr>
                </a:solidFill>
              </a:rPr>
              <a:t>Ayudas económicas a testigos. (V.B) circular N°57-2022,195-2022,115-2023, </a:t>
            </a:r>
            <a:r>
              <a:rPr lang="es-CR" dirty="0">
                <a:solidFill>
                  <a:schemeClr val="tx1">
                    <a:lumMod val="95000"/>
                    <a:lumOff val="5000"/>
                  </a:schemeClr>
                </a:solidFill>
              </a:rPr>
              <a:t>N°</a:t>
            </a:r>
            <a:r>
              <a:rPr lang="es-CR" sz="1800" dirty="0">
                <a:solidFill>
                  <a:schemeClr val="tx1">
                    <a:lumMod val="95000"/>
                    <a:lumOff val="5000"/>
                  </a:schemeClr>
                </a:solidFill>
              </a:rPr>
              <a:t>29-2024, 51-2025 y N°08-2025 sobre las  Tarifas actualizadas )</a:t>
            </a:r>
          </a:p>
          <a:p>
            <a:pPr marL="285750" indent="-285750" algn="ctr" fontAlgn="b">
              <a:buFont typeface="Arial" panose="020B0604020202020204" pitchFamily="34" charset="0"/>
              <a:buChar char="•"/>
            </a:pPr>
            <a:endParaRPr lang="es-CR" dirty="0">
              <a:solidFill>
                <a:schemeClr val="tx1">
                  <a:lumMod val="95000"/>
                  <a:lumOff val="5000"/>
                </a:schemeClr>
              </a:solidFill>
            </a:endParaRPr>
          </a:p>
          <a:p>
            <a:pPr algn="ctr"/>
            <a:r>
              <a:rPr lang="es-CR" b="1" dirty="0">
                <a:solidFill>
                  <a:schemeClr val="tx1">
                    <a:lumMod val="95000"/>
                    <a:lumOff val="5000"/>
                  </a:schemeClr>
                </a:solidFill>
              </a:rPr>
              <a:t>PAGO DE AYUDAS ECONOMICAS A PERSONAS FACILITADORAS JUDICIALES</a:t>
            </a:r>
          </a:p>
          <a:p>
            <a:pPr algn="ctr"/>
            <a:endParaRPr lang="es-CR" b="1" dirty="0">
              <a:solidFill>
                <a:schemeClr val="tx1">
                  <a:lumMod val="95000"/>
                  <a:lumOff val="5000"/>
                </a:schemeClr>
              </a:solidFill>
            </a:endParaRPr>
          </a:p>
          <a:p>
            <a:pPr marL="285750" indent="-285750" algn="just">
              <a:buFont typeface="Arial" panose="020B0604020202020204" pitchFamily="34" charset="0"/>
              <a:buChar char="•"/>
            </a:pPr>
            <a:r>
              <a:rPr lang="es-CR" b="1" dirty="0">
                <a:solidFill>
                  <a:schemeClr val="tx1">
                    <a:lumMod val="95000"/>
                    <a:lumOff val="5000"/>
                  </a:schemeClr>
                </a:solidFill>
              </a:rPr>
              <a:t> </a:t>
            </a:r>
            <a:r>
              <a:rPr lang="es-CR" dirty="0">
                <a:solidFill>
                  <a:schemeClr val="tx1">
                    <a:lumMod val="95000"/>
                    <a:lumOff val="5000"/>
                  </a:schemeClr>
                </a:solidFill>
              </a:rPr>
              <a:t>E</a:t>
            </a:r>
            <a:r>
              <a:rPr lang="es-CR" dirty="0">
                <a:solidFill>
                  <a:srgbClr val="000000"/>
                </a:solidFill>
              </a:rPr>
              <a:t>stos pagos están establecidos mediante acuerdo del Consejo Superior sesión  N°35-16 Art. XXV de fecha 16 de diciembre del 2016.</a:t>
            </a:r>
          </a:p>
          <a:p>
            <a:pPr marL="285750" indent="-285750" algn="ctr" fontAlgn="b">
              <a:buFont typeface="Arial" panose="020B0604020202020204" pitchFamily="34" charset="0"/>
              <a:buChar char="•"/>
            </a:pPr>
            <a:endParaRPr lang="es-CR" sz="1800" dirty="0">
              <a:solidFill>
                <a:srgbClr val="FF0000"/>
              </a:solidFill>
            </a:endParaRPr>
          </a:p>
          <a:p>
            <a:pPr algn="ctr" fontAlgn="b"/>
            <a:r>
              <a:rPr lang="es-CR" b="1" dirty="0">
                <a:solidFill>
                  <a:srgbClr val="000000"/>
                </a:solidFill>
              </a:rPr>
              <a:t>OTROS PAGOS CON FACTURAS OCASIONALES EN CONDICIONES ESPECIALES</a:t>
            </a:r>
          </a:p>
          <a:p>
            <a:pPr algn="ctr" fontAlgn="b"/>
            <a:endParaRPr lang="es-CR" b="1" dirty="0">
              <a:solidFill>
                <a:srgbClr val="000000"/>
              </a:solidFill>
            </a:endParaRPr>
          </a:p>
          <a:p>
            <a:pPr marL="285750" indent="-285750" algn="just" fontAlgn="b">
              <a:buFont typeface="Arial" panose="020B0604020202020204" pitchFamily="34" charset="0"/>
              <a:buChar char="•"/>
            </a:pPr>
            <a:r>
              <a:rPr lang="es-CR" dirty="0">
                <a:solidFill>
                  <a:srgbClr val="000000"/>
                </a:solidFill>
              </a:rPr>
              <a:t>Se utiliza factura ocasional para los casos debidamente justificados que por su naturaleza no tienen factura física o electrónica (Contrataciones por INOPIA, timbres para inscripción de Armas) (Art. N°8 del Reglamento de la Caja Chica).</a:t>
            </a:r>
          </a:p>
          <a:p>
            <a:pPr marL="285750" indent="-285750" algn="just" fontAlgn="b">
              <a:buFont typeface="Arial" panose="020B0604020202020204" pitchFamily="34" charset="0"/>
              <a:buChar char="•"/>
            </a:pPr>
            <a:endParaRPr lang="es-ES" dirty="0">
              <a:solidFill>
                <a:srgbClr val="000000"/>
              </a:solidFill>
            </a:endParaRP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647358984"/>
      </p:ext>
    </p:extLst>
  </p:cSld>
  <p:clrMapOvr>
    <a:masterClrMapping/>
  </p:clrMapOvr>
  <p:transition spd="med">
    <p:pull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600"/>
            <a:ext cx="10163798" cy="41826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b="1" i="0" dirty="0">
              <a:solidFill>
                <a:srgbClr val="000000"/>
              </a:solidFill>
              <a:latin typeface="Calibri" panose="020F0502020204030204" pitchFamily="34" charset="0"/>
            </a:endParaRPr>
          </a:p>
          <a:p>
            <a:pPr algn="ctr" fontAlgn="b"/>
            <a:r>
              <a:rPr lang="es-ES" b="1" i="0" dirty="0">
                <a:solidFill>
                  <a:srgbClr val="000000"/>
                </a:solidFill>
                <a:latin typeface="Calibri" panose="020F0502020204030204" pitchFamily="34" charset="0"/>
              </a:rPr>
              <a:t>RETENCION DE </a:t>
            </a:r>
            <a:r>
              <a:rPr lang="es-ES" b="1" dirty="0">
                <a:solidFill>
                  <a:srgbClr val="000000"/>
                </a:solidFill>
                <a:latin typeface="Calibri" panose="020F0502020204030204" pitchFamily="34" charset="0"/>
              </a:rPr>
              <a:t>IMPUESTO SOBRE LA </a:t>
            </a:r>
            <a:r>
              <a:rPr lang="es-ES" b="1" i="0" dirty="0">
                <a:solidFill>
                  <a:srgbClr val="000000"/>
                </a:solidFill>
                <a:latin typeface="Calibri" panose="020F0502020204030204" pitchFamily="34" charset="0"/>
              </a:rPr>
              <a:t>RENTA 2%</a:t>
            </a:r>
          </a:p>
          <a:p>
            <a:pPr algn="ctr" fontAlgn="b"/>
            <a:endParaRPr lang="es-ES" b="1" i="0" dirty="0">
              <a:solidFill>
                <a:srgbClr val="000000"/>
              </a:solidFill>
              <a:latin typeface="Calibri" panose="020F0502020204030204" pitchFamily="34" charset="0"/>
            </a:endParaRPr>
          </a:p>
          <a:p>
            <a:pPr marL="285750" indent="-285750" algn="just" fontAlgn="b">
              <a:buFont typeface="Arial" panose="020B0604020202020204" pitchFamily="34" charset="0"/>
              <a:buChar char="•"/>
            </a:pPr>
            <a:r>
              <a:rPr lang="es-ES" sz="1600" u="none" strike="noStrike" dirty="0">
                <a:solidFill>
                  <a:srgbClr val="000000"/>
                </a:solidFill>
                <a:effectLst/>
                <a:latin typeface="Arial" panose="020B0604020202020204" pitchFamily="34" charset="0"/>
                <a:cs typeface="Arial" panose="020B0604020202020204" pitchFamily="34" charset="0"/>
              </a:rPr>
              <a:t>Se debe aplicar conforme lo establecido en circular N° 07-2022.</a:t>
            </a:r>
          </a:p>
          <a:p>
            <a:pPr algn="just" fontAlgn="b"/>
            <a:endParaRPr lang="es-ES" sz="1600" u="none" strike="noStrike" dirty="0">
              <a:solidFill>
                <a:srgbClr val="000000"/>
              </a:solidFill>
              <a:effectLst/>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El impuesto será reportado de conformidad con el “hecho generador”, es decir cuando se realiza el pago al proveedor. (Art. 2 Reglamento a Ley del Impuesto sobre la Renta).</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b="1" dirty="0">
                <a:solidFill>
                  <a:srgbClr val="000000"/>
                </a:solidFill>
                <a:latin typeface="Arial" panose="020B0604020202020204" pitchFamily="34" charset="0"/>
                <a:cs typeface="Arial" panose="020B0604020202020204" pitchFamily="34" charset="0"/>
              </a:rPr>
              <a:t>En caso de no reportar el Impuesto Sobre la Renta en tiempo y forma; se generará multas.</a:t>
            </a:r>
            <a:r>
              <a:rPr lang="es-ES"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Código de Normas y Procedimientos Tributarios, artículo N° 78 y siguientes.</a:t>
            </a:r>
          </a:p>
          <a:p>
            <a:pPr algn="just" fontAlgn="b"/>
            <a:endParaRPr lang="es-ES"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Entidades no sujetas al impuesto, ver articulo 3° del Ley del Impuesto sobre la Renta.</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Por imperativo legal no es factible aplicar un Impuesto sobre otro impuesto.</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Régimen Simplificado de Tributación y facturas ocasionales : Si aplica renta.</a:t>
            </a:r>
          </a:p>
          <a:p>
            <a:pPr marL="285750" indent="-285750" algn="just" fontAlgn="b">
              <a:buFont typeface="Arial" panose="020B0604020202020204" pitchFamily="34" charset="0"/>
              <a:buChar char="•"/>
            </a:pPr>
            <a:endParaRPr lang="en-US" sz="16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422554905"/>
      </p:ext>
    </p:extLst>
  </p:cSld>
  <p:clrMapOvr>
    <a:masterClrMapping/>
  </p:clrMapOvr>
  <p:transition spd="med">
    <p:pull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000" b="1" u="none" strike="noStrike" dirty="0">
                <a:effectLst/>
              </a:rPr>
              <a:t>APARTADO N° IV DE LA GESTIÓN DE LAS CAJAS CHICAS AUXILIARES</a:t>
            </a:r>
            <a:endParaRPr lang="es-ES" sz="20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59279"/>
            <a:ext cx="10163798" cy="437487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i="0" u="none" strike="noStrike" dirty="0">
                <a:solidFill>
                  <a:srgbClr val="000000"/>
                </a:solidFill>
                <a:effectLst/>
                <a:latin typeface="Calibri" panose="020F0502020204030204" pitchFamily="34" charset="0"/>
                <a:cs typeface="Calibri" panose="020F0502020204030204" pitchFamily="34" charset="0"/>
              </a:rPr>
              <a:t>IMPUESTO DEL VALOR AGREGADO (IVA)</a:t>
            </a:r>
          </a:p>
          <a:p>
            <a:pPr algn="ctr" fontAlgn="b"/>
            <a:endParaRPr lang="es-ES" sz="1800" b="1" i="0"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CR" sz="1800" dirty="0">
                <a:solidFill>
                  <a:srgbClr val="000000"/>
                </a:solidFill>
                <a:latin typeface="Calibri" panose="020F0502020204030204" pitchFamily="34" charset="0"/>
                <a:cs typeface="Calibri" panose="020F0502020204030204" pitchFamily="34" charset="0"/>
              </a:rPr>
              <a:t>Todo bien y servicio adquirido a partir del 1 de enero de 2020 deberán considerar el impuesto. De no incluirse se devuelve el documento para subsanar la inconsistencia. (Circular 79-2019).</a:t>
            </a:r>
          </a:p>
          <a:p>
            <a:pPr marL="285750" indent="-285750" algn="just" fontAlgn="b">
              <a:buFont typeface="Arial" panose="020B0604020202020204" pitchFamily="34" charset="0"/>
              <a:buChar char="•"/>
            </a:pPr>
            <a:endParaRPr lang="es-CR"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Momento en que ocurre el hecho generador. (Circulares 143-2019 y 117-2019). (Artículo N°3 de la Ley 9635  fortalecimiento de las finanzas públicas).</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Porcentajes por artículos (Reporte en el SIGA-PJ) (Circular 5-2021 del Departamento de Proveeduría).</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Tarifa del impuesto generalmente es un 13% </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Tarifas reducidas (Art. 11 de la Ley 9635  fortalecimiento de las finanzas públicas) </a:t>
            </a:r>
          </a:p>
          <a:p>
            <a:pPr marL="285750" indent="-285750" algn="just" fontAlgn="b">
              <a:buFont typeface="Arial" panose="020B0604020202020204" pitchFamily="34" charset="0"/>
              <a:buChar char="•"/>
            </a:pP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876345413"/>
      </p:ext>
    </p:extLst>
  </p:cSld>
  <p:clrMapOvr>
    <a:masterClrMapping/>
  </p:clrMapOvr>
  <p:transition spd="med">
    <p:pull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38961"/>
            <a:ext cx="10163798" cy="4395196"/>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i="0" u="none" strike="noStrike" dirty="0">
                <a:solidFill>
                  <a:srgbClr val="000000"/>
                </a:solidFill>
                <a:effectLst/>
                <a:latin typeface="Calibri" panose="020F0502020204030204" pitchFamily="34" charset="0"/>
                <a:cs typeface="Calibri" panose="020F0502020204030204" pitchFamily="34" charset="0"/>
              </a:rPr>
              <a:t>IMPUESTO DEL VALOR AGREGADO (IVA)</a:t>
            </a:r>
          </a:p>
          <a:p>
            <a:pPr algn="ctr" fontAlgn="b"/>
            <a:endParaRPr lang="es-ES" sz="1800" b="1" i="0"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Exenciones Art. 8 y No sujetas Art. 9, de la Ley 9635  fortalecimiento de las finanzas públicas. </a:t>
            </a: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Régimen Simplificado no aplica IVA.</a:t>
            </a: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Servicios en LESCO y facturas ocasionales están  exentos del IVA (Circular N°118-2020).</a:t>
            </a: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Pagos con cargo al programa 928 </a:t>
            </a:r>
            <a:r>
              <a:rPr lang="es-ES" sz="1800" dirty="0">
                <a:solidFill>
                  <a:srgbClr val="000000"/>
                </a:solidFill>
                <a:latin typeface="Calibri" panose="020F0502020204030204" pitchFamily="34" charset="0"/>
                <a:cs typeface="Calibri" panose="020F0502020204030204" pitchFamily="34" charset="0"/>
              </a:rPr>
              <a:t>están  exentos del IVA.</a:t>
            </a:r>
            <a:r>
              <a:rPr lang="es-ES" dirty="0">
                <a:solidFill>
                  <a:srgbClr val="000000"/>
                </a:solidFill>
                <a:latin typeface="Calibri" panose="020F0502020204030204" pitchFamily="34" charset="0"/>
                <a:cs typeface="Calibri" panose="020F0502020204030204" pitchFamily="34" charset="0"/>
              </a:rPr>
              <a:t> (Circular N°41-2023 de FICO y Proveeduría) (168-2023 de la Proveeduría Judicial).</a:t>
            </a:r>
          </a:p>
          <a:p>
            <a:pPr marL="285750" indent="-285750" algn="just" fontAlgn="b">
              <a:buFont typeface="Arial" panose="020B0604020202020204" pitchFamily="34" charset="0"/>
              <a:buChar char="•"/>
            </a:pPr>
            <a:r>
              <a:rPr lang="es-ES" sz="1800" dirty="0">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rPr>
              <a:t>Para casos de hospedajes de personas funcionarias OIJ según consulta al</a:t>
            </a:r>
            <a:r>
              <a:rPr lang="es-ES" sz="1800" b="0" i="0" dirty="0">
                <a:solidFill>
                  <a:schemeClr val="tx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 Ministerio de Hacienda, se tiene “… para el caso de los </a:t>
            </a:r>
            <a:r>
              <a:rPr lang="es-ES" sz="1800" b="1" i="0" dirty="0">
                <a:solidFill>
                  <a:schemeClr val="tx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pagos de viáticos por hospedaje</a:t>
            </a:r>
            <a:r>
              <a:rPr lang="es-ES" sz="1800" b="0" i="0" dirty="0">
                <a:solidFill>
                  <a:schemeClr val="tx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 se debe seguir reconociendo a las personas funcionarias las tarifas establecidas en el Reglamento de Gastos de Viaje y de Transporte para Funcionarios Públicos y con respaldo en los comprobantes electrónicos que emitan los hoteles, que para el caso del OIJ no debe reflejar el monto del IVA y para las demás personas funcionarias si, aunque el costo por el hospedaje sea diferente, pues como se expuso el precio responde a la libertad comercial que tienen los establecimientos.</a:t>
            </a:r>
            <a:endParaRPr lang="es-ES" dirty="0">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chemeClr val="tx1">
                    <a:lumMod val="95000"/>
                    <a:lumOff val="5000"/>
                  </a:schemeClr>
                </a:solidFill>
                <a:latin typeface="Calibri" panose="020F0502020204030204" pitchFamily="34" charset="0"/>
                <a:cs typeface="Calibri" panose="020F0502020204030204" pitchFamily="34" charset="0"/>
              </a:rPr>
              <a:t>Impuesto al Valor Agregado en </a:t>
            </a:r>
            <a:r>
              <a:rPr lang="es-ES" sz="1800" dirty="0">
                <a:solidFill>
                  <a:srgbClr val="000000"/>
                </a:solidFill>
                <a:latin typeface="Calibri" panose="020F0502020204030204" pitchFamily="34" charset="0"/>
                <a:cs typeface="Calibri" panose="020F0502020204030204" pitchFamily="34" charset="0"/>
              </a:rPr>
              <a:t>facturas por servicios ocasionales no aplica. (Circular N°78-2022)</a:t>
            </a:r>
          </a:p>
          <a:p>
            <a:pPr marL="285750" indent="-285750" algn="just" fontAlgn="b">
              <a:buFont typeface="Arial" panose="020B0604020202020204" pitchFamily="34" charset="0"/>
              <a:buChar char="•"/>
            </a:pPr>
            <a:endParaRPr lang="es-ES" sz="16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439663438"/>
      </p:ext>
    </p:extLst>
  </p:cSld>
  <p:clrMapOvr>
    <a:masterClrMapping/>
  </p:clrMapOvr>
  <p:transition spd="med">
    <p:pull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38959"/>
            <a:ext cx="10163798" cy="439519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latin typeface="Calibri" panose="020F0502020204030204" pitchFamily="34" charset="0"/>
                <a:cs typeface="Calibri" panose="020F0502020204030204" pitchFamily="34" charset="0"/>
              </a:rPr>
              <a:t>TARJETA DE COMPRAS INSTITUCIONALES BCR</a:t>
            </a:r>
            <a:endParaRPr lang="es-ES" b="1" dirty="0">
              <a:solidFill>
                <a:srgbClr val="000000"/>
              </a:solidFill>
              <a:latin typeface="Calibri" panose="020F0502020204030204" pitchFamily="34" charset="0"/>
              <a:cs typeface="Calibri" panose="020F0502020204030204" pitchFamily="34" charset="0"/>
            </a:endParaRPr>
          </a:p>
          <a:p>
            <a:pPr algn="ctr" fontAlgn="b"/>
            <a:endParaRPr lang="es-ES"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Son exclusivamente de uso institucional en apego a la normativa vigente.</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En caso de requerirse puede usarse las tarjetas para compras por internet.</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Para efectos de conciliar se debe u</a:t>
            </a:r>
            <a:r>
              <a:rPr lang="es-ES" u="none" strike="noStrike" dirty="0">
                <a:solidFill>
                  <a:srgbClr val="000000"/>
                </a:solidFill>
                <a:effectLst/>
                <a:latin typeface="Calibri" panose="020F0502020204030204" pitchFamily="34" charset="0"/>
                <a:cs typeface="Calibri" panose="020F0502020204030204" pitchFamily="34" charset="0"/>
              </a:rPr>
              <a:t>tilizar el estado de cuenta enviado por el BCR, o considerar el “Disponible Real” de las tarjetas.</a:t>
            </a:r>
          </a:p>
          <a:p>
            <a:pPr algn="just" fontAlgn="b"/>
            <a:endParaRPr lang="es-ES"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Su uso disminuye la utilización del efectivo.</a:t>
            </a:r>
          </a:p>
          <a:p>
            <a:pPr marL="285750" indent="-285750" algn="just" fontAlgn="b">
              <a:buFont typeface="Arial" panose="020B0604020202020204" pitchFamily="34" charset="0"/>
              <a:buChar char="•"/>
            </a:pPr>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Se requiere contar con el PIN asignado por el BCR para compras superiores a solicitud del comercio. (Circular N°27 FICO-2022)</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u="none" strike="noStrike" dirty="0">
                <a:solidFill>
                  <a:srgbClr val="000000"/>
                </a:solidFill>
                <a:effectLst/>
                <a:latin typeface="Calibri" panose="020F0502020204030204" pitchFamily="34" charset="0"/>
                <a:cs typeface="Calibri" panose="020F0502020204030204" pitchFamily="34" charset="0"/>
              </a:rPr>
              <a:t>Se utiliza para realizar retiros de efectivo y eliminar la emisión de Cheques. (Circular N°26- DE-2024)</a:t>
            </a:r>
            <a:endParaRPr lang="es-ES" b="1"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3266770"/>
      </p:ext>
    </p:extLst>
  </p:cSld>
  <p:clrMapOvr>
    <a:masterClrMapping/>
  </p:clrMapOvr>
  <p:transition spd="med">
    <p:pull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910080"/>
            <a:ext cx="10163798" cy="409119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cs typeface="Calibri" panose="020F0502020204030204" pitchFamily="34" charset="0"/>
              </a:rPr>
              <a:t>PAGO DE GASTOS DE VIAJE Y DE TRANSPORTE EN EL INTERIOR DEL PAIS “VIATICOS” </a:t>
            </a:r>
            <a:endParaRPr lang="es-ES" b="1" dirty="0">
              <a:solidFill>
                <a:srgbClr val="000000"/>
              </a:solidFill>
              <a:cs typeface="Calibri" panose="020F0502020204030204" pitchFamily="34" charset="0"/>
            </a:endParaRPr>
          </a:p>
          <a:p>
            <a:pPr algn="ctr" fontAlgn="b"/>
            <a:endParaRPr lang="es-ES" u="none" strike="noStrike" dirty="0">
              <a:solidFill>
                <a:srgbClr val="000000"/>
              </a:solidFill>
              <a:effectLst/>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cs typeface="Calibri" panose="020F0502020204030204" pitchFamily="34" charset="0"/>
              </a:rPr>
              <a:t>Todo reconocimiento se realiza conforme lo establecido en el “Reglamento de Gastos de Viaje y de Transporte para Funcionarios Públicos”, circulares y demás normativa aplicable.</a:t>
            </a:r>
          </a:p>
          <a:p>
            <a:pPr algn="just" fontAlgn="b"/>
            <a:endParaRPr lang="es-ES" dirty="0">
              <a:solidFill>
                <a:srgbClr val="000000"/>
              </a:solidFill>
              <a:cs typeface="Calibri" panose="020F0502020204030204" pitchFamily="34" charset="0"/>
            </a:endParaRPr>
          </a:p>
          <a:p>
            <a:pPr marL="285750" indent="-285750" algn="just" fontAlgn="b">
              <a:buFont typeface="Arial" panose="020B0604020202020204" pitchFamily="34" charset="0"/>
              <a:buChar char="•"/>
            </a:pPr>
            <a:r>
              <a:rPr lang="es-ES" u="none" strike="noStrike" dirty="0">
                <a:solidFill>
                  <a:srgbClr val="000000"/>
                </a:solidFill>
                <a:effectLst/>
                <a:cs typeface="Calibri" panose="020F0502020204030204" pitchFamily="34" charset="0"/>
              </a:rPr>
              <a:t>Manuales de Usuario del SIGA PJ- Caja Chica. Comunicado con circular N°06-2019.</a:t>
            </a:r>
          </a:p>
          <a:p>
            <a:pPr algn="just" fontAlgn="b"/>
            <a:endParaRPr lang="es-ES" u="none" strike="noStrike" dirty="0">
              <a:solidFill>
                <a:srgbClr val="000000"/>
              </a:solidFill>
              <a:effectLst/>
              <a:cs typeface="Calibri" panose="020F0502020204030204" pitchFamily="34" charset="0"/>
            </a:endParaRPr>
          </a:p>
          <a:p>
            <a:pPr marL="285750" indent="-285750" algn="just" fontAlgn="b">
              <a:buFont typeface="Arial" panose="020B0604020202020204" pitchFamily="34" charset="0"/>
              <a:buChar char="•"/>
            </a:pPr>
            <a:r>
              <a:rPr lang="es-ES" i="0" dirty="0">
                <a:solidFill>
                  <a:srgbClr val="000000"/>
                </a:solidFill>
                <a:cs typeface="Calibri" panose="020F0502020204030204" pitchFamily="34" charset="0"/>
              </a:rPr>
              <a:t>Procedimiento para solicitud, aprobación, adelanto y liquidación de viáticos en el interior del país. (Circular N°45-2022.</a:t>
            </a:r>
          </a:p>
          <a:p>
            <a:pPr marL="285750" indent="-285750" algn="just" fontAlgn="b">
              <a:buFont typeface="Arial" panose="020B0604020202020204" pitchFamily="34" charset="0"/>
              <a:buChar char="•"/>
            </a:pPr>
            <a:endParaRPr lang="es-ES" i="0" dirty="0">
              <a:solidFill>
                <a:srgbClr val="000000"/>
              </a:solidFill>
              <a:cs typeface="Calibri" panose="020F0502020204030204" pitchFamily="34" charset="0"/>
            </a:endParaRPr>
          </a:p>
        </p:txBody>
      </p:sp>
    </p:spTree>
    <p:extLst>
      <p:ext uri="{BB962C8B-B14F-4D97-AF65-F5344CB8AC3E}">
        <p14:creationId xmlns:p14="http://schemas.microsoft.com/office/powerpoint/2010/main" val="670601588"/>
      </p:ext>
    </p:extLst>
  </p:cSld>
  <p:clrMapOvr>
    <a:masterClrMapping/>
  </p:clrMapOvr>
  <p:transition spd="med">
    <p:pull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69440"/>
            <a:ext cx="10163798" cy="419279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sz="2000" b="1" u="none" strike="noStrike" dirty="0">
              <a:solidFill>
                <a:srgbClr val="000000"/>
              </a:solidFill>
              <a:effectLst/>
            </a:endParaRPr>
          </a:p>
          <a:p>
            <a:pPr algn="ctr" fontAlgn="b"/>
            <a:r>
              <a:rPr lang="es-ES" b="1" u="none" strike="noStrike" dirty="0">
                <a:solidFill>
                  <a:srgbClr val="000000"/>
                </a:solidFill>
                <a:effectLst/>
              </a:rPr>
              <a:t>PAGO DE GASTOS DE VIAJE Y DE TRANSPORTE EN EL INTERIOR DEL PAIS “VIATICOS” </a:t>
            </a:r>
            <a:endParaRPr lang="es-ES" b="1" dirty="0">
              <a:solidFill>
                <a:srgbClr val="000000"/>
              </a:solidFill>
            </a:endParaRPr>
          </a:p>
          <a:p>
            <a:pPr marL="285750" indent="-285750" algn="l" fontAlgn="b">
              <a:buFont typeface="Arial" panose="020B0604020202020204" pitchFamily="34" charset="0"/>
              <a:buChar char="•"/>
            </a:pPr>
            <a:endParaRPr lang="es-ES" u="none" strike="noStrike" dirty="0">
              <a:solidFill>
                <a:srgbClr val="000000"/>
              </a:solidFill>
              <a:effectLst/>
            </a:endParaRPr>
          </a:p>
          <a:p>
            <a:pPr marL="285750" indent="-285750" algn="just" fontAlgn="b">
              <a:buFont typeface="Arial" panose="020B0604020202020204" pitchFamily="34" charset="0"/>
              <a:buChar char="•"/>
            </a:pPr>
            <a:r>
              <a:rPr lang="es-ES" u="none" strike="noStrike" dirty="0">
                <a:solidFill>
                  <a:srgbClr val="000000"/>
                </a:solidFill>
                <a:effectLst/>
              </a:rPr>
              <a:t>Permisos y accesos</a:t>
            </a:r>
            <a:r>
              <a:rPr lang="es-ES" dirty="0">
                <a:solidFill>
                  <a:srgbClr val="000000"/>
                </a:solidFill>
              </a:rPr>
              <a:t> al SIGA-PJ se gestiona en la Intranet. (Circular N°10-2020)</a:t>
            </a:r>
          </a:p>
          <a:p>
            <a:pPr algn="just" fontAlgn="b"/>
            <a:endParaRPr lang="es-ES" dirty="0">
              <a:solidFill>
                <a:srgbClr val="000000"/>
              </a:solidFill>
            </a:endParaRPr>
          </a:p>
          <a:p>
            <a:pPr marL="285750" indent="-285750" algn="just" fontAlgn="b">
              <a:buFont typeface="Arial" panose="020B0604020202020204" pitchFamily="34" charset="0"/>
              <a:buChar char="•"/>
            </a:pPr>
            <a:r>
              <a:rPr lang="es-ES" u="none" strike="noStrike" dirty="0">
                <a:solidFill>
                  <a:srgbClr val="000000"/>
                </a:solidFill>
                <a:effectLst/>
              </a:rPr>
              <a:t>Facturas de </a:t>
            </a:r>
            <a:r>
              <a:rPr lang="es-ES" dirty="0">
                <a:solidFill>
                  <a:srgbClr val="000000"/>
                </a:solidFill>
              </a:rPr>
              <a:t>hospedaje mayores a la tarifa establecida se reconoce la tarifa establecida en el Reglamento de Gastos de Viaje y de Transporte para Funcionarios Públicos.</a:t>
            </a:r>
          </a:p>
          <a:p>
            <a:pPr algn="just" fontAlgn="b"/>
            <a:endParaRPr lang="es-ES" dirty="0">
              <a:solidFill>
                <a:srgbClr val="000000"/>
              </a:solidFill>
            </a:endParaRPr>
          </a:p>
          <a:p>
            <a:pPr marL="285750" indent="-285750" algn="just" fontAlgn="b">
              <a:buFont typeface="Arial" panose="020B0604020202020204" pitchFamily="34" charset="0"/>
              <a:buChar char="•"/>
            </a:pPr>
            <a:r>
              <a:rPr lang="es-ES" u="none" strike="noStrike" dirty="0">
                <a:solidFill>
                  <a:srgbClr val="000000"/>
                </a:solidFill>
                <a:effectLst/>
              </a:rPr>
              <a:t>Reconocimiento de viáticos de periodos anteriores se debe  realizar </a:t>
            </a:r>
            <a:r>
              <a:rPr lang="es-ES" dirty="0">
                <a:solidFill>
                  <a:srgbClr val="000000"/>
                </a:solidFill>
              </a:rPr>
              <a:t>en </a:t>
            </a:r>
            <a:r>
              <a:rPr lang="es-ES" u="none" strike="noStrike" dirty="0">
                <a:solidFill>
                  <a:srgbClr val="000000"/>
                </a:solidFill>
                <a:effectLst/>
              </a:rPr>
              <a:t>formularios físicos “papel” y con las tarifas vigentes al momento que se realizó la gira.</a:t>
            </a:r>
          </a:p>
          <a:p>
            <a:pPr algn="just" fontAlgn="b"/>
            <a:endParaRPr lang="es-ES" u="none" strike="noStrike" dirty="0">
              <a:solidFill>
                <a:schemeClr val="tx1">
                  <a:lumMod val="95000"/>
                  <a:lumOff val="5000"/>
                </a:schemeClr>
              </a:solidFill>
              <a:effectLst/>
            </a:endParaRPr>
          </a:p>
          <a:p>
            <a:pPr marL="285750" indent="-285750" algn="just" fontAlgn="b">
              <a:buFont typeface="Arial" panose="020B0604020202020204" pitchFamily="34" charset="0"/>
              <a:buChar char="•"/>
            </a:pPr>
            <a:r>
              <a:rPr lang="es-ES" dirty="0">
                <a:solidFill>
                  <a:schemeClr val="tx1">
                    <a:lumMod val="95000"/>
                    <a:lumOff val="5000"/>
                  </a:schemeClr>
                </a:solidFill>
              </a:rPr>
              <a:t>Pago por concepto de viáticos procede cuando la persona servidora judicial deba desplazarse una distancia superior a los 10 kilómetros de su centro de trabajo, o bien, su domicilio o residencia. Circular N°127-2016 y N°36-2019.</a:t>
            </a:r>
            <a:r>
              <a:rPr lang="es-ES" u="none" strike="noStrike" dirty="0">
                <a:solidFill>
                  <a:schemeClr val="tx1">
                    <a:lumMod val="95000"/>
                    <a:lumOff val="5000"/>
                  </a:schemeClr>
                </a:solidFill>
                <a:effectLst/>
              </a:rPr>
              <a:t> </a:t>
            </a:r>
          </a:p>
          <a:p>
            <a:pPr marL="285750" indent="-285750" algn="l" fontAlgn="b">
              <a:buFont typeface="Arial" panose="020B0604020202020204" pitchFamily="34" charset="0"/>
              <a:buChar char="•"/>
            </a:pPr>
            <a:endParaRPr lang="es-ES" sz="1800" u="none" strike="noStrike" dirty="0">
              <a:effectLst/>
            </a:endParaRPr>
          </a:p>
        </p:txBody>
      </p:sp>
    </p:spTree>
    <p:extLst>
      <p:ext uri="{BB962C8B-B14F-4D97-AF65-F5344CB8AC3E}">
        <p14:creationId xmlns:p14="http://schemas.microsoft.com/office/powerpoint/2010/main" val="4060009589"/>
      </p:ext>
    </p:extLst>
  </p:cSld>
  <p:clrMapOvr>
    <a:masterClrMapping/>
  </p:clrMapOvr>
  <p:transition spd="med">
    <p:pull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600"/>
            <a:ext cx="10163798" cy="41826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l" fontAlgn="b">
              <a:buFont typeface="Arial" panose="020B0604020202020204" pitchFamily="34" charset="0"/>
              <a:buChar char="•"/>
            </a:pPr>
            <a:endParaRPr lang="es-ES" sz="1800" u="none" strike="noStrike" dirty="0">
              <a:effectLst/>
            </a:endParaRPr>
          </a:p>
          <a:p>
            <a:pPr algn="ctr" fontAlgn="b"/>
            <a:r>
              <a:rPr lang="es-ES" sz="1800" b="1" u="none" strike="noStrike" dirty="0">
                <a:solidFill>
                  <a:srgbClr val="000000"/>
                </a:solidFill>
                <a:effectLst/>
              </a:rPr>
              <a:t>PAGO DE GASTOS DE VIAJE Y DE TRANSPORTE EN EL INTERIOR DEL PAIS “VIATICOS” </a:t>
            </a:r>
            <a:endParaRPr lang="es-ES" b="1" dirty="0">
              <a:solidFill>
                <a:srgbClr val="000000"/>
              </a:solidFill>
            </a:endParaRPr>
          </a:p>
          <a:p>
            <a:pPr marL="285750" indent="-285750" fontAlgn="b">
              <a:buFont typeface="Arial" panose="020B0604020202020204" pitchFamily="34" charset="0"/>
              <a:buChar char="•"/>
            </a:pPr>
            <a:endParaRPr lang="es-CR" sz="1800" dirty="0">
              <a:solidFill>
                <a:srgbClr val="000000"/>
              </a:solidFill>
            </a:endParaRPr>
          </a:p>
          <a:p>
            <a:pPr marL="285750" indent="-285750" algn="just" fontAlgn="b">
              <a:buFont typeface="Arial" panose="020B0604020202020204" pitchFamily="34" charset="0"/>
              <a:buChar char="•"/>
            </a:pPr>
            <a:r>
              <a:rPr lang="es-CR" sz="1800" dirty="0">
                <a:solidFill>
                  <a:srgbClr val="000000"/>
                </a:solidFill>
              </a:rPr>
              <a:t>Viáticos se cancelan exclusivamente mediante transferencia electrónica de fondos. Sistema recupera la cuenta bancaria en la que depositan salario (Administraciones Regionales).</a:t>
            </a:r>
          </a:p>
          <a:p>
            <a:pPr marL="285750" indent="-285750" algn="just" fontAlgn="b">
              <a:buFont typeface="Arial" panose="020B0604020202020204" pitchFamily="34" charset="0"/>
              <a:buChar char="•"/>
            </a:pPr>
            <a:endParaRPr lang="es-CR" sz="1800" dirty="0">
              <a:solidFill>
                <a:srgbClr val="000000"/>
              </a:solidFill>
            </a:endParaRPr>
          </a:p>
          <a:p>
            <a:pPr marL="285750" indent="-285750" algn="just" fontAlgn="b">
              <a:buFont typeface="Arial" panose="020B0604020202020204" pitchFamily="34" charset="0"/>
              <a:buChar char="•"/>
            </a:pPr>
            <a:r>
              <a:rPr lang="es-CR" sz="1800" dirty="0">
                <a:solidFill>
                  <a:srgbClr val="000000"/>
                </a:solidFill>
              </a:rPr>
              <a:t>Personas funcionarias que tramitan el pago en Financiero Contable, en caso de no tener cuenta registrada deben seleccionar cheque y aportar mediante correo electrónico la cuenta IBAN.</a:t>
            </a:r>
            <a:endParaRPr lang="es-ES" sz="1800" dirty="0">
              <a:solidFill>
                <a:srgbClr val="000000"/>
              </a:solidFill>
            </a:endParaRPr>
          </a:p>
          <a:p>
            <a:pPr marL="285750" indent="-285750" algn="just" fontAlgn="b">
              <a:buFont typeface="Arial" panose="020B0604020202020204" pitchFamily="34" charset="0"/>
              <a:buChar char="•"/>
            </a:pPr>
            <a:endParaRPr lang="es-CR" dirty="0">
              <a:solidFill>
                <a:srgbClr val="000000"/>
              </a:solidFill>
            </a:endParaRPr>
          </a:p>
          <a:p>
            <a:pPr marL="285750" indent="-285750" algn="just" fontAlgn="b">
              <a:buFont typeface="Arial" panose="020B0604020202020204" pitchFamily="34" charset="0"/>
              <a:buChar char="•"/>
            </a:pPr>
            <a:r>
              <a:rPr lang="es-ES" sz="1800" dirty="0">
                <a:solidFill>
                  <a:srgbClr val="000000"/>
                </a:solidFill>
              </a:rPr>
              <a:t>Viáticos al exterior. Se cancelan a través de Financiero Contable (cálculo de anticipo y cálculo para liquidación).</a:t>
            </a:r>
          </a:p>
          <a:p>
            <a:pPr algn="just" fontAlgn="b"/>
            <a:endParaRPr lang="es-ES" sz="1800" dirty="0">
              <a:solidFill>
                <a:srgbClr val="000000"/>
              </a:solidFill>
            </a:endParaRPr>
          </a:p>
          <a:p>
            <a:pPr marL="285750" indent="-285750" algn="just" fontAlgn="b">
              <a:buFont typeface="Arial" panose="020B0604020202020204" pitchFamily="34" charset="0"/>
              <a:buChar char="•"/>
            </a:pPr>
            <a:r>
              <a:rPr lang="es-ES" sz="1800" dirty="0">
                <a:solidFill>
                  <a:srgbClr val="000000"/>
                </a:solidFill>
              </a:rPr>
              <a:t>Tarifas, horas para reconocimiento se encuentran en el Artículo 18º.- Tarifas en el interior del país y Artículo 20º.- Monto de la tarifa cuando la permanencia es discontinua.</a:t>
            </a:r>
          </a:p>
          <a:p>
            <a:pPr marL="285750" indent="-285750" algn="just" fontAlgn="b">
              <a:buFont typeface="Arial" panose="020B0604020202020204" pitchFamily="34" charset="0"/>
              <a:buChar char="•"/>
            </a:pPr>
            <a:endParaRPr lang="es-CR" sz="1800" dirty="0">
              <a:solidFill>
                <a:srgbClr val="000000"/>
              </a:solidFill>
            </a:endParaRPr>
          </a:p>
          <a:p>
            <a:pPr marL="285750" indent="-285750" algn="l" fontAlgn="b">
              <a:buFont typeface="Arial" panose="020B0604020202020204" pitchFamily="34" charset="0"/>
              <a:buChar char="•"/>
            </a:pPr>
            <a:r>
              <a:rPr lang="es-ES" sz="1800" u="none" strike="noStrike" dirty="0">
                <a:effectLst/>
              </a:rPr>
              <a:t>DE LAS CAJAS CHICAS AUXILIARES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558339728"/>
      </p:ext>
    </p:extLst>
  </p:cSld>
  <p:clrMapOvr>
    <a:masterClrMapping/>
  </p:clrMapOvr>
  <p:transition spd="med">
    <p:pull dir="d"/>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ángulo 1">
            <a:extLst>
              <a:ext uri="{FF2B5EF4-FFF2-40B4-BE49-F238E27FC236}">
                <a16:creationId xmlns:a16="http://schemas.microsoft.com/office/drawing/2014/main" id="{E5E5747A-8328-B5DE-4FD6-A8D613D8D596}"/>
              </a:ext>
            </a:extLst>
          </p:cNvPr>
          <p:cNvSpPr/>
          <p:nvPr/>
        </p:nvSpPr>
        <p:spPr>
          <a:xfrm>
            <a:off x="1386865" y="1940560"/>
            <a:ext cx="9904912" cy="2146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b">
            <a:normAutofit/>
          </a:bodyPr>
          <a:lstStyle/>
          <a:p>
            <a:pPr algn="ctr">
              <a:lnSpc>
                <a:spcPct val="90000"/>
              </a:lnSpc>
              <a:spcBef>
                <a:spcPct val="0"/>
              </a:spcBef>
              <a:spcAft>
                <a:spcPts val="600"/>
              </a:spcAft>
            </a:pPr>
            <a:r>
              <a:rPr lang="en-US" sz="4800" b="1" i="1" kern="1200" dirty="0">
                <a:solidFill>
                  <a:srgbClr val="FFFFFF"/>
                </a:solidFill>
                <a:latin typeface="+mj-lt"/>
                <a:ea typeface="+mj-ea"/>
                <a:cs typeface="+mj-cs"/>
              </a:rPr>
              <a:t>Reglamento de la Caja Chica del Poder Judicial</a:t>
            </a:r>
            <a:endParaRPr lang="en-US" sz="4800" kern="1200" dirty="0">
              <a:solidFill>
                <a:srgbClr val="FFFFFF"/>
              </a:solidFill>
              <a:latin typeface="+mj-lt"/>
              <a:ea typeface="+mj-ea"/>
              <a:cs typeface="+mj-cs"/>
            </a:endParaRP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8900423"/>
      </p:ext>
    </p:extLst>
  </p:cSld>
  <p:clrMapOvr>
    <a:masterClrMapping/>
  </p:clrMapOvr>
  <p:transition spd="med">
    <p:pull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000" b="1" u="none" strike="noStrike" dirty="0">
                <a:effectLst/>
              </a:rPr>
              <a:t>APARTADO N° IV DE LA GESTIÓN DE LAS CAJAS CHICAS AUXILIARES</a:t>
            </a:r>
            <a:endParaRPr lang="es-ES" sz="20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971041"/>
            <a:ext cx="10163798" cy="4059254"/>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1800" b="1" u="none" strike="noStrike" dirty="0">
                <a:solidFill>
                  <a:srgbClr val="000000"/>
                </a:solidFill>
                <a:effectLst/>
              </a:rPr>
              <a:t>PAGO DE GASTOS DE VIAJE Y DE TRANSPORTE EN EL INTERIOR DEL PAIS “VIATICOS” </a:t>
            </a:r>
            <a:endParaRPr lang="es-ES" b="1" dirty="0">
              <a:solidFill>
                <a:srgbClr val="000000"/>
              </a:solidFill>
            </a:endParaRPr>
          </a:p>
          <a:p>
            <a:pPr fontAlgn="b"/>
            <a:endParaRPr lang="es-CR" sz="1800" dirty="0">
              <a:solidFill>
                <a:srgbClr val="000000"/>
              </a:solidFill>
            </a:endParaRPr>
          </a:p>
          <a:p>
            <a:pPr fontAlgn="b"/>
            <a:endParaRPr lang="es-ES" sz="1800" dirty="0">
              <a:solidFill>
                <a:srgbClr val="000000"/>
              </a:solidFill>
            </a:endParaRPr>
          </a:p>
          <a:p>
            <a:pPr marL="285750" indent="-285750" algn="just" fontAlgn="b">
              <a:buFont typeface="Arial" panose="020B0604020202020204" pitchFamily="34" charset="0"/>
              <a:buChar char="•"/>
            </a:pPr>
            <a:r>
              <a:rPr lang="es-ES" sz="1800" dirty="0">
                <a:solidFill>
                  <a:schemeClr val="tx1"/>
                </a:solidFill>
              </a:rPr>
              <a:t>La fecha de presentación de las liquidaciones para pago corresponde a la fecha de autorización de la jefatura que aprueba. </a:t>
            </a:r>
            <a:r>
              <a:rPr lang="es-ES" sz="1800" dirty="0">
                <a:solidFill>
                  <a:srgbClr val="000000"/>
                </a:solidFill>
              </a:rPr>
              <a:t>(Circular N°22-2015 y N°29-FICO-2023)</a:t>
            </a:r>
          </a:p>
          <a:p>
            <a:pPr algn="just" fontAlgn="b"/>
            <a:endParaRPr lang="es-ES" sz="1800" dirty="0">
              <a:solidFill>
                <a:schemeClr val="tx1"/>
              </a:solidFill>
            </a:endParaRPr>
          </a:p>
          <a:p>
            <a:pPr marL="285750" indent="-285750" algn="just" fontAlgn="b">
              <a:buFont typeface="Arial" panose="020B0604020202020204" pitchFamily="34" charset="0"/>
              <a:buChar char="•"/>
            </a:pPr>
            <a:r>
              <a:rPr lang="es-ES" sz="1800" dirty="0">
                <a:solidFill>
                  <a:schemeClr val="tx1"/>
                </a:solidFill>
              </a:rPr>
              <a:t>Presentación de los formularios de viáticos extemporáneamente requieren justificación.</a:t>
            </a:r>
          </a:p>
          <a:p>
            <a:pPr marL="285750" indent="-285750" algn="just" fontAlgn="b">
              <a:buFont typeface="Arial" panose="020B0604020202020204" pitchFamily="34" charset="0"/>
              <a:buChar char="•"/>
            </a:pPr>
            <a:endParaRPr lang="es-ES" sz="1800" dirty="0">
              <a:solidFill>
                <a:schemeClr val="tx1"/>
              </a:solidFill>
            </a:endParaRPr>
          </a:p>
          <a:p>
            <a:pPr marL="285750" indent="-285750" algn="just" fontAlgn="b">
              <a:buFont typeface="Arial" panose="020B0604020202020204" pitchFamily="34" charset="0"/>
              <a:buChar char="•"/>
            </a:pPr>
            <a:r>
              <a:rPr lang="es-ES" sz="1800" dirty="0">
                <a:solidFill>
                  <a:schemeClr val="tx1"/>
                </a:solidFill>
              </a:rPr>
              <a:t>Impedimento para un nuevo anticipo. No le será tramitado otro hasta tanto no liquide el que tiene pendiente.</a:t>
            </a:r>
          </a:p>
          <a:p>
            <a:pPr marL="285750" indent="-285750" fontAlgn="b">
              <a:buFont typeface="Arial" panose="020B0604020202020204" pitchFamily="34" charset="0"/>
              <a:buChar char="•"/>
            </a:pPr>
            <a:endParaRPr lang="es-ES" sz="1800" dirty="0">
              <a:solidFill>
                <a:srgbClr val="000000"/>
              </a:solidFill>
            </a:endParaRPr>
          </a:p>
        </p:txBody>
      </p:sp>
    </p:spTree>
    <p:extLst>
      <p:ext uri="{BB962C8B-B14F-4D97-AF65-F5344CB8AC3E}">
        <p14:creationId xmlns:p14="http://schemas.microsoft.com/office/powerpoint/2010/main" val="2654597554"/>
      </p:ext>
    </p:extLst>
  </p:cSld>
  <p:clrMapOvr>
    <a:masterClrMapping/>
  </p:clrMapOvr>
  <p:transition spd="med">
    <p:pull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46181" y="1889623"/>
            <a:ext cx="10163798" cy="395237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latin typeface="Calibri" panose="020F0502020204030204" pitchFamily="34" charset="0"/>
                <a:cs typeface="Calibri" panose="020F0502020204030204" pitchFamily="34" charset="0"/>
              </a:rPr>
              <a:t>REGISTRO DE DOCUMENTOS EN EL SICOP</a:t>
            </a:r>
            <a:r>
              <a:rPr lang="es-ES" b="1" u="none" strike="noStrike" dirty="0">
                <a:effectLst/>
                <a:latin typeface="Calibri" panose="020F0502020204030204" pitchFamily="34" charset="0"/>
                <a:cs typeface="Calibri" panose="020F0502020204030204" pitchFamily="34" charset="0"/>
              </a:rPr>
              <a:t>S </a:t>
            </a:r>
            <a:r>
              <a:rPr lang="es-ES" u="none" strike="noStrike" dirty="0">
                <a:effectLst/>
                <a:latin typeface="Calibri" panose="020F0502020204030204" pitchFamily="34" charset="0"/>
                <a:cs typeface="Calibri" panose="020F0502020204030204" pitchFamily="34" charset="0"/>
              </a:rPr>
              <a:t>C</a:t>
            </a:r>
          </a:p>
          <a:p>
            <a:pPr algn="ctr" fontAlgn="b"/>
            <a:endParaRPr lang="es-ES" u="none" strike="noStrike" dirty="0">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chemeClr val="tx1"/>
                </a:solidFill>
                <a:latin typeface="Calibri" panose="020F0502020204030204" pitchFamily="34" charset="0"/>
                <a:cs typeface="Calibri" panose="020F0502020204030204" pitchFamily="34" charset="0"/>
              </a:rPr>
              <a:t>Ley General de Contratación Pública vigente para compras por medio de Caja Chica y que no supere el monto del 10% definido para una Licitación reducida, misma que será actualizada mediante resolución de la Contraloría General de la República. </a:t>
            </a:r>
          </a:p>
          <a:p>
            <a:pPr marL="285750" indent="-285750" algn="just" fontAlgn="b">
              <a:buFont typeface="Arial" panose="020B0604020202020204" pitchFamily="34" charset="0"/>
              <a:buChar char="•"/>
            </a:pPr>
            <a:endParaRPr lang="es-ES"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kumimoji="0" lang="es-ES" sz="1800" b="0" i="0"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cs typeface="Calibri" panose="020F0502020204030204" pitchFamily="34" charset="0"/>
              </a:rPr>
              <a:t>Se debe registrar en el SICOP la información soporte, con la justificación de la compra realizada y la evidencia del cumplimiento de los requisitos establecidos en la normativa vigente para el pago por caja chica, </a:t>
            </a:r>
            <a:r>
              <a:rPr lang="es-CR" sz="1800" b="0" i="0" dirty="0">
                <a:solidFill>
                  <a:schemeClr val="tx1">
                    <a:lumMod val="95000"/>
                    <a:lumOff val="5000"/>
                  </a:schemeClr>
                </a:solidFill>
                <a:effectLst/>
                <a:latin typeface="WordVisi_MSFontService"/>
              </a:rPr>
              <a:t>por transparencia y con el fin de cumplir con la normativa este registro debe efectuarse en forma oportuna, en el momento que se cuente con todos los elementos que respalden la compra.</a:t>
            </a:r>
            <a:r>
              <a:rPr lang="es-ES_tradnl" sz="1800" dirty="0">
                <a:solidFill>
                  <a:schemeClr val="tx1">
                    <a:lumMod val="95000"/>
                    <a:lumOff val="5000"/>
                  </a:schemeClr>
                </a:solidFill>
                <a:latin typeface="Calibri" panose="020F0502020204030204" pitchFamily="34" charset="0"/>
                <a:cs typeface="Calibri" panose="020F0502020204030204" pitchFamily="34" charset="0"/>
              </a:rPr>
              <a:t> (Acuerdo del Consejo Superior, sesión N°77-2025 del 26 de agosto 2025, Artículo X)</a:t>
            </a:r>
            <a:endParaRPr kumimoji="0" lang="es-ES" sz="1800" b="0" i="0" u="none" strike="noStrike" kern="1200" cap="none" spc="0" normalizeH="0" baseline="0" noProof="0" dirty="0">
              <a:ln>
                <a:noFill/>
              </a:ln>
              <a:solidFill>
                <a:schemeClr val="tx1">
                  <a:lumMod val="95000"/>
                  <a:lumOff val="5000"/>
                </a:schemeClr>
              </a:solidFill>
              <a:effectLst/>
              <a:uLnTx/>
              <a:uFillTx/>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endParaRPr lang="es-ES" sz="1800" dirty="0">
              <a:solidFill>
                <a:schemeClr val="tx1">
                  <a:lumMod val="95000"/>
                  <a:lumOff val="5000"/>
                </a:schemeClr>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endParaRPr lang="es-ES"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98265474"/>
      </p:ext>
    </p:extLst>
  </p:cSld>
  <p:clrMapOvr>
    <a:masterClrMapping/>
  </p:clrMapOvr>
  <p:transition spd="med">
    <p:pull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2CDDC-30FE-7937-B4D2-0FD4E9EA77B8}"/>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E2F7A27-491B-EDDA-2D9C-CF82C9FF806F}"/>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B3DD19AC-F654-FCB1-4B6B-527BF7A43EB5}"/>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BADAB71A-A2ED-3530-30DC-62BB54F7257E}"/>
              </a:ext>
            </a:extLst>
          </p:cNvPr>
          <p:cNvSpPr/>
          <p:nvPr/>
        </p:nvSpPr>
        <p:spPr>
          <a:xfrm>
            <a:off x="1146181" y="1871932"/>
            <a:ext cx="10163798" cy="483366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dirty="0">
                <a:solidFill>
                  <a:srgbClr val="000000"/>
                </a:solidFill>
                <a:latin typeface="Calibri" panose="020F0502020204030204" pitchFamily="34" charset="0"/>
                <a:cs typeface="Calibri" panose="020F0502020204030204" pitchFamily="34" charset="0"/>
              </a:rPr>
              <a:t>CUSTODIA DE </a:t>
            </a:r>
            <a:r>
              <a:rPr lang="es-ES" b="1" u="none" strike="noStrike" dirty="0">
                <a:solidFill>
                  <a:srgbClr val="000000"/>
                </a:solidFill>
                <a:effectLst/>
                <a:latin typeface="Calibri" panose="020F0502020204030204" pitchFamily="34" charset="0"/>
                <a:cs typeface="Calibri" panose="020F0502020204030204" pitchFamily="34" charset="0"/>
              </a:rPr>
              <a:t> DE DOCUMENTOS DE FORMA ELECTRÓNICA</a:t>
            </a:r>
            <a:r>
              <a:rPr lang="es-ES" b="1" u="none" strike="noStrike" dirty="0">
                <a:effectLst/>
                <a:latin typeface="Calibri" panose="020F0502020204030204" pitchFamily="34" charset="0"/>
                <a:cs typeface="Calibri" panose="020F0502020204030204" pitchFamily="34" charset="0"/>
              </a:rPr>
              <a:t>S</a:t>
            </a:r>
          </a:p>
          <a:p>
            <a:pPr marL="285750" indent="-285750" fontAlgn="b">
              <a:buFont typeface="Arial" panose="020B0604020202020204" pitchFamily="34" charset="0"/>
              <a:buChar char="•"/>
            </a:pPr>
            <a:r>
              <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rPr>
              <a:t>Al registrar las solicitudes de reintegro a la caja chica auxiliar el sistema SIGA PJ permite subir los documentos soporte al pago, la factura electrónica y archivos XML y demás documentos soporte. </a:t>
            </a:r>
          </a:p>
          <a:p>
            <a:pPr fontAlgn="b"/>
            <a:endPar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endParaRPr>
          </a:p>
          <a:p>
            <a:pPr marL="285750" indent="-285750" fontAlgn="b">
              <a:buFont typeface="Arial" panose="020B0604020202020204" pitchFamily="34" charset="0"/>
              <a:buChar char="•"/>
            </a:pPr>
            <a:r>
              <a:rPr lang="es-ES" dirty="0">
                <a:solidFill>
                  <a:schemeClr val="tx1">
                    <a:lumMod val="95000"/>
                    <a:lumOff val="5000"/>
                  </a:schemeClr>
                </a:solidFill>
                <a:latin typeface="Calibri" panose="020F0502020204030204" pitchFamily="34" charset="0"/>
                <a:cs typeface="Calibri" panose="020F0502020204030204" pitchFamily="34" charset="0"/>
              </a:rPr>
              <a:t>Los documentos tramitados  excepcionalmente con respaldos físicos ( ayudas económicas, facturas por servicios ocasionales y otros ) se deben digitalizar (escanear) y subir como adjunto al registro del reintegro. </a:t>
            </a:r>
            <a:endPar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endParaRPr>
          </a:p>
          <a:p>
            <a:pPr marL="285750" indent="-285750" fontAlgn="b">
              <a:buFont typeface="Arial" panose="020B0604020202020204" pitchFamily="34" charset="0"/>
              <a:buChar char="•"/>
            </a:pPr>
            <a:endPar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endParaRPr>
          </a:p>
          <a:p>
            <a:pPr marL="285750" indent="-285750" fontAlgn="b">
              <a:buFont typeface="Arial" panose="020B0604020202020204" pitchFamily="34" charset="0"/>
              <a:buChar char="•"/>
            </a:pPr>
            <a:r>
              <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rPr>
              <a:t>A todos los documentos cancelados se les debe consignar un sello en PDF con la información de registro en libros, registro en el SICOP y leyenda CANCELADO,  la demás información se puede consultar en el SIGA PJ, por lo que no se requiere que se consigne datos adicionales a los indicados. ( Circular 20-FICO-2025).</a:t>
            </a:r>
          </a:p>
          <a:p>
            <a:pPr fontAlgn="b"/>
            <a:endPar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endParaRPr>
          </a:p>
          <a:p>
            <a:pPr marL="285750" indent="-285750" fontAlgn="b">
              <a:buFont typeface="Arial" panose="020B0604020202020204" pitchFamily="34" charset="0"/>
              <a:buChar char="•"/>
            </a:pPr>
            <a:r>
              <a:rPr lang="es-ES" u="none" strike="noStrike" dirty="0">
                <a:solidFill>
                  <a:schemeClr val="tx1">
                    <a:lumMod val="95000"/>
                    <a:lumOff val="5000"/>
                  </a:schemeClr>
                </a:solidFill>
                <a:effectLst/>
                <a:latin typeface="Calibri" panose="020F0502020204030204" pitchFamily="34" charset="0"/>
                <a:cs typeface="Calibri" panose="020F0502020204030204" pitchFamily="34" charset="0"/>
              </a:rPr>
              <a:t>La custodia final de toda la documentación soporte a los pagos efectuados con la Caja Chica Auxiliar se mantendrá en el SIGA PJ.</a:t>
            </a:r>
          </a:p>
          <a:p>
            <a:pPr algn="ctr" fontAlgn="b"/>
            <a:endParaRPr lang="es-ES" u="none" strike="noStrike" dirty="0">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endParaRPr lang="es-ES"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3161628"/>
      </p:ext>
    </p:extLst>
  </p:cSld>
  <p:clrMapOvr>
    <a:masterClrMapping/>
  </p:clrMapOvr>
  <p:transition spd="med">
    <p:pull dir="d"/>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ángulo 1">
            <a:extLst>
              <a:ext uri="{FF2B5EF4-FFF2-40B4-BE49-F238E27FC236}">
                <a16:creationId xmlns:a16="http://schemas.microsoft.com/office/drawing/2014/main" id="{E5E5747A-8328-B5DE-4FD6-A8D613D8D596}"/>
              </a:ext>
            </a:extLst>
          </p:cNvPr>
          <p:cNvSpPr/>
          <p:nvPr/>
        </p:nvSpPr>
        <p:spPr>
          <a:xfrm>
            <a:off x="1386865" y="818984"/>
            <a:ext cx="9639098" cy="261001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b">
            <a:normAutofit/>
          </a:bodyPr>
          <a:lstStyle/>
          <a:p>
            <a:pPr algn="ctr">
              <a:lnSpc>
                <a:spcPct val="90000"/>
              </a:lnSpc>
              <a:spcBef>
                <a:spcPct val="0"/>
              </a:spcBef>
              <a:spcAft>
                <a:spcPts val="600"/>
              </a:spcAft>
            </a:pPr>
            <a:r>
              <a:rPr lang="en-US" sz="4800" b="1" i="1" kern="1200" dirty="0">
                <a:solidFill>
                  <a:srgbClr val="FFFFFF"/>
                </a:solidFill>
                <a:latin typeface="+mj-lt"/>
                <a:ea typeface="+mj-ea"/>
                <a:cs typeface="+mj-cs"/>
              </a:rPr>
              <a:t>EXCEPCIONES DE CAJA CHICA </a:t>
            </a:r>
          </a:p>
          <a:p>
            <a:pPr algn="ctr">
              <a:lnSpc>
                <a:spcPct val="90000"/>
              </a:lnSpc>
              <a:spcBef>
                <a:spcPct val="0"/>
              </a:spcBef>
              <a:spcAft>
                <a:spcPts val="600"/>
              </a:spcAft>
            </a:pPr>
            <a:endParaRPr lang="en-US" sz="4800" b="1" i="1" kern="1200" dirty="0">
              <a:solidFill>
                <a:srgbClr val="FFFFFF"/>
              </a:solidFill>
              <a:latin typeface="+mj-lt"/>
              <a:ea typeface="+mj-ea"/>
              <a:cs typeface="+mj-cs"/>
            </a:endParaRPr>
          </a:p>
          <a:p>
            <a:pPr algn="ctr">
              <a:lnSpc>
                <a:spcPct val="90000"/>
              </a:lnSpc>
              <a:spcBef>
                <a:spcPct val="0"/>
              </a:spcBef>
              <a:spcAft>
                <a:spcPts val="600"/>
              </a:spcAft>
            </a:pPr>
            <a:r>
              <a:rPr lang="en-US" sz="4800" b="1" i="1" kern="1200" dirty="0">
                <a:solidFill>
                  <a:srgbClr val="FFFFFF"/>
                </a:solidFill>
                <a:latin typeface="+mj-lt"/>
                <a:ea typeface="+mj-ea"/>
                <a:cs typeface="+mj-cs"/>
              </a:rPr>
              <a:t>Normativa</a:t>
            </a: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423214"/>
      </p:ext>
    </p:extLst>
  </p:cSld>
  <p:clrMapOvr>
    <a:masterClrMapping/>
  </p:clrMapOvr>
  <p:transition spd="med">
    <p:pull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587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i="0" u="none" strike="noStrike" dirty="0">
                <a:solidFill>
                  <a:schemeClr val="bg1"/>
                </a:solidFill>
                <a:effectLst/>
                <a:latin typeface="Calibri" panose="020F0502020204030204" pitchFamily="34" charset="0"/>
              </a:rPr>
              <a:t>EXCEPCIONES DE CAJA CHICA</a:t>
            </a:r>
          </a:p>
        </p:txBody>
      </p:sp>
      <p:sp>
        <p:nvSpPr>
          <p:cNvPr id="5" name="Rectángulo 4">
            <a:extLst>
              <a:ext uri="{FF2B5EF4-FFF2-40B4-BE49-F238E27FC236}">
                <a16:creationId xmlns:a16="http://schemas.microsoft.com/office/drawing/2014/main" id="{0E246C75-EE59-FEEC-ADAA-D9C8B52F59C5}"/>
              </a:ext>
            </a:extLst>
          </p:cNvPr>
          <p:cNvSpPr/>
          <p:nvPr/>
        </p:nvSpPr>
        <p:spPr>
          <a:xfrm>
            <a:off x="991402" y="1899920"/>
            <a:ext cx="10286197" cy="433423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
              <a:buFont typeface="Arial" panose="020B0604020202020204" pitchFamily="34" charset="0"/>
              <a:buChar char="•"/>
            </a:pPr>
            <a:endParaRPr lang="es-ES" sz="1600" dirty="0">
              <a:solidFill>
                <a:schemeClr val="tx1"/>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Servicio de taxi.</a:t>
            </a:r>
          </a:p>
          <a:p>
            <a:pPr lvl="0"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Anticipos y reintegros extraordinarios </a:t>
            </a: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para La </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Caja Chica Auxiliar.</a:t>
            </a:r>
          </a:p>
          <a:p>
            <a:pPr lvl="0"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Servicio de parqueos. </a:t>
            </a: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(Salvo lo autorizado con Oficio N°4480-DE-2018)</a:t>
            </a:r>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Viáticos en días no hábiles salvo los casos ya autorizados con circulares N°117-2018 y 119-2018.</a:t>
            </a:r>
          </a:p>
          <a:p>
            <a:pPr lvl="0" algn="just"/>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Reconocimiento por dinero suplido.</a:t>
            </a:r>
          </a:p>
          <a:p>
            <a:pPr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chemeClr val="tx1">
                    <a:lumMod val="95000"/>
                    <a:lumOff val="5000"/>
                  </a:schemeClr>
                </a:solidFill>
                <a:latin typeface="Calibri" panose="020F0502020204030204" pitchFamily="34" charset="0"/>
                <a:ea typeface="Times New Roman" panose="02020603050405020304" pitchFamily="18" charset="0"/>
                <a:cs typeface="Calibri" panose="020F0502020204030204" pitchFamily="34" charset="0"/>
              </a:rPr>
              <a:t>T</a:t>
            </a:r>
            <a:r>
              <a:rPr lang="es-ES" sz="2000"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rPr>
              <a:t>rámites relacionados con firmas digitales (renovaciones). ( Verificar la circular 40-2025) </a:t>
            </a:r>
          </a:p>
          <a:p>
            <a:pPr marL="285750" lvl="0" indent="-285750" algn="just">
              <a:buFont typeface="Arial" panose="020B0604020202020204" pitchFamily="34" charset="0"/>
              <a:buChar char="•"/>
            </a:pPr>
            <a:endParaRPr lang="es-ES" sz="1800"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lgn="ctr">
              <a:buNone/>
            </a:pPr>
            <a:r>
              <a:rPr lang="es-ES" sz="1800" b="1" dirty="0">
                <a:solidFill>
                  <a:schemeClr val="tx1">
                    <a:lumMod val="95000"/>
                    <a:lumOff val="5000"/>
                  </a:schemeClr>
                </a:solidFill>
                <a:latin typeface="Calibri" panose="020F0502020204030204" pitchFamily="34" charset="0"/>
                <a:ea typeface="Times New Roman" panose="02020603050405020304" pitchFamily="18" charset="0"/>
                <a:cs typeface="Calibri" panose="020F0502020204030204" pitchFamily="34" charset="0"/>
              </a:rPr>
              <a:t>(Comunicado con circular 21-FICO-2025)</a:t>
            </a:r>
            <a:endParaRPr lang="es-CR" sz="1800" b="1"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endParaRPr>
          </a:p>
          <a:p>
            <a:pPr algn="just" fontAlgn="b"/>
            <a:r>
              <a:rPr lang="es-ES" sz="1800" u="none" strike="noStrike" dirty="0">
                <a:solidFill>
                  <a:schemeClr val="tx1">
                    <a:lumMod val="95000"/>
                    <a:lumOff val="5000"/>
                  </a:schemeClr>
                </a:solidFill>
                <a:effectLst/>
              </a:rPr>
              <a:t>ILIARES</a:t>
            </a:r>
            <a:endParaRPr lang="es-ES" sz="1800" b="1" i="0" u="none" strike="noStrike" dirty="0">
              <a:solidFill>
                <a:schemeClr val="tx1">
                  <a:lumMod val="95000"/>
                  <a:lumOff val="5000"/>
                </a:schemeClr>
              </a:solidFill>
              <a:effectLst/>
              <a:latin typeface="Calibri" panose="020F0502020204030204" pitchFamily="34" charset="0"/>
            </a:endParaRPr>
          </a:p>
        </p:txBody>
      </p:sp>
    </p:spTree>
    <p:extLst>
      <p:ext uri="{BB962C8B-B14F-4D97-AF65-F5344CB8AC3E}">
        <p14:creationId xmlns:p14="http://schemas.microsoft.com/office/powerpoint/2010/main" val="2300334964"/>
      </p:ext>
    </p:extLst>
  </p:cSld>
  <p:clrMapOvr>
    <a:masterClrMapping/>
  </p:clrMapOvr>
  <p:transition spd="med">
    <p:pull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7906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i="0" u="none" strike="noStrike" dirty="0">
                <a:solidFill>
                  <a:schemeClr val="bg1"/>
                </a:solidFill>
                <a:effectLst/>
                <a:latin typeface="Calibri" panose="020F0502020204030204" pitchFamily="34" charset="0"/>
              </a:rPr>
              <a:t>NORMATIVA</a:t>
            </a: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8962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fontAlgn="b"/>
            <a:r>
              <a:rPr lang="es-ES" sz="2000" b="1" dirty="0">
                <a:solidFill>
                  <a:schemeClr val="tx1"/>
                </a:solidFill>
                <a:cs typeface="Calibri" panose="020F0502020204030204" pitchFamily="34" charset="0"/>
              </a:rPr>
              <a:t>SE RECUERDA:</a:t>
            </a:r>
          </a:p>
          <a:p>
            <a:pPr algn="just" fontAlgn="b"/>
            <a:endParaRPr lang="es-ES" sz="2000" dirty="0">
              <a:solidFill>
                <a:schemeClr val="tx1"/>
              </a:solidFill>
              <a:cs typeface="Calibri" panose="020F0502020204030204" pitchFamily="34" charset="0"/>
            </a:endParaRPr>
          </a:p>
          <a:p>
            <a:pPr algn="just" fontAlgn="b"/>
            <a:r>
              <a:rPr lang="es-ES" sz="2000" dirty="0">
                <a:solidFill>
                  <a:schemeClr val="tx1">
                    <a:lumMod val="95000"/>
                    <a:lumOff val="5000"/>
                  </a:schemeClr>
                </a:solidFill>
                <a:cs typeface="Calibri" panose="020F0502020204030204" pitchFamily="34" charset="0"/>
              </a:rPr>
              <a:t>Todo lo  relacionado con los permisos </a:t>
            </a:r>
            <a:r>
              <a:rPr lang="es-ES" sz="2000" u="none" strike="noStrike" dirty="0">
                <a:solidFill>
                  <a:schemeClr val="tx1">
                    <a:lumMod val="95000"/>
                    <a:lumOff val="5000"/>
                  </a:schemeClr>
                </a:solidFill>
                <a:effectLst/>
              </a:rPr>
              <a:t> y accesos</a:t>
            </a:r>
            <a:r>
              <a:rPr lang="es-ES" sz="2000" dirty="0">
                <a:solidFill>
                  <a:schemeClr val="tx1">
                    <a:lumMod val="95000"/>
                    <a:lumOff val="5000"/>
                  </a:schemeClr>
                </a:solidFill>
              </a:rPr>
              <a:t> al SIGA-PJ se gestiona en la Intranet. (Circulares N°123-DE-2018, 12-DE-2019 y 126-FICO-2025)</a:t>
            </a:r>
          </a:p>
          <a:p>
            <a:pPr algn="just" fontAlgn="b"/>
            <a:endParaRPr lang="es-ES" sz="2000" dirty="0">
              <a:solidFill>
                <a:schemeClr val="tx1">
                  <a:lumMod val="95000"/>
                  <a:lumOff val="5000"/>
                </a:schemeClr>
              </a:solidFill>
              <a:cs typeface="Calibri" panose="020F0502020204030204" pitchFamily="34" charset="0"/>
            </a:endParaRPr>
          </a:p>
          <a:p>
            <a:pPr algn="l"/>
            <a:r>
              <a:rPr lang="es-ES" sz="2000" b="0" i="0" dirty="0">
                <a:solidFill>
                  <a:schemeClr val="tx1">
                    <a:lumMod val="95000"/>
                    <a:lumOff val="5000"/>
                  </a:schemeClr>
                </a:solidFill>
                <a:effectLst/>
                <a:cs typeface="Calibri" panose="020F0502020204030204" pitchFamily="34" charset="0"/>
              </a:rPr>
              <a:t>- Normativa se encuentra d</a:t>
            </a:r>
            <a:r>
              <a:rPr lang="es-ES" sz="2000" dirty="0">
                <a:solidFill>
                  <a:schemeClr val="tx1">
                    <a:lumMod val="95000"/>
                    <a:lumOff val="5000"/>
                  </a:schemeClr>
                </a:solidFill>
              </a:rPr>
              <a:t>isponible  en la Intranet Judicial, Oficina  Financiero Contable, Apartado </a:t>
            </a:r>
            <a:r>
              <a:rPr lang="es-ES" sz="2000" dirty="0">
                <a:solidFill>
                  <a:srgbClr val="000000"/>
                </a:solidFill>
              </a:rPr>
              <a:t>Caja Chica / Normativa.</a:t>
            </a:r>
          </a:p>
          <a:p>
            <a:pPr algn="l"/>
            <a:r>
              <a:rPr lang="es-ES" sz="2000" dirty="0">
                <a:solidFill>
                  <a:srgbClr val="000000"/>
                </a:solidFill>
                <a:hlinkClick r:id="rId2">
                  <a:extLst>
                    <a:ext uri="{A12FA001-AC4F-418D-AE19-62706E023703}">
                      <ahyp:hlinkClr xmlns:ahyp="http://schemas.microsoft.com/office/drawing/2018/hyperlinkcolor" val="tx"/>
                    </a:ext>
                  </a:extLst>
                </a:hlinkClick>
              </a:rPr>
              <a:t>https://fico.poder-judicial.go.cr/index.php/normativa/caja-chica</a:t>
            </a:r>
            <a:r>
              <a:rPr lang="es-ES" sz="2000" dirty="0">
                <a:solidFill>
                  <a:srgbClr val="000000"/>
                </a:solidFill>
              </a:rPr>
              <a:t>  </a:t>
            </a:r>
            <a:r>
              <a:rPr lang="es-CR" sz="2000" dirty="0">
                <a:solidFill>
                  <a:srgbClr val="000000"/>
                </a:solidFill>
              </a:rPr>
              <a:t>(circular N°16-2021)</a:t>
            </a:r>
            <a:endParaRPr lang="es-ES" sz="2000" b="0" i="0" dirty="0">
              <a:solidFill>
                <a:srgbClr val="242424"/>
              </a:solidFill>
              <a:effectLst/>
              <a:cs typeface="Calibri" panose="020F0502020204030204" pitchFamily="34" charset="0"/>
            </a:endParaRPr>
          </a:p>
          <a:p>
            <a:pPr lvl="0" algn="just"/>
            <a:endParaRPr lang="es-ES" sz="2000" dirty="0">
              <a:solidFill>
                <a:srgbClr val="000000"/>
              </a:solidFill>
              <a:effectLst/>
              <a:ea typeface="Times New Roman" panose="02020603050405020304" pitchFamily="18" charset="0"/>
              <a:cs typeface="Calibri" panose="020F0502020204030204" pitchFamily="34" charset="0"/>
            </a:endParaRPr>
          </a:p>
          <a:p>
            <a:pPr marL="0" lvl="0" indent="0" algn="r">
              <a:buNone/>
            </a:pPr>
            <a:endParaRPr lang="es-C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fontAlgn="b"/>
            <a:r>
              <a:rPr lang="es-ES" sz="1800" u="none" strike="noStrike" dirty="0">
                <a:effectLst/>
              </a:rPr>
              <a:t>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962852514"/>
      </p:ext>
    </p:extLst>
  </p:cSld>
  <p:clrMapOvr>
    <a:masterClrMapping/>
  </p:clrMapOvr>
  <p:transition spd="med">
    <p:pull dir="d"/>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9664F8C-3C0E-4C40-B842-0EA7C737EB8E}"/>
              </a:ext>
            </a:extLst>
          </p:cNvPr>
          <p:cNvSpPr>
            <a:spLocks noGrp="1"/>
          </p:cNvSpPr>
          <p:nvPr>
            <p:ph idx="1"/>
          </p:nvPr>
        </p:nvSpPr>
        <p:spPr>
          <a:xfrm>
            <a:off x="1371599" y="2318197"/>
            <a:ext cx="9724031" cy="3683358"/>
          </a:xfrm>
        </p:spPr>
        <p:txBody>
          <a:bodyPr anchor="ctr">
            <a:normAutofit/>
          </a:bodyPr>
          <a:lstStyle/>
          <a:p>
            <a:r>
              <a:rPr lang="es-CR" sz="2400" i="1" dirty="0">
                <a:solidFill>
                  <a:schemeClr val="tx1">
                    <a:lumMod val="95000"/>
                    <a:lumOff val="5000"/>
                  </a:schemeClr>
                </a:solidFill>
              </a:rPr>
              <a:t>Respecto a las dudas planteadas en la invitación sobre los temas de interés a desarrollar, los mismos fueron incluidos en la presente capacitación, de existir dudas favor solicitar de forma específica que requiere se amplie a fin de atender. </a:t>
            </a:r>
          </a:p>
          <a:p>
            <a:pPr algn="ctr"/>
            <a:r>
              <a:rPr lang="es-CR" sz="4000" b="1" i="1" dirty="0"/>
              <a:t>MUCHAS GRACIAS</a:t>
            </a:r>
          </a:p>
          <a:p>
            <a:pPr algn="ctr"/>
            <a:r>
              <a:rPr lang="es-CR" sz="4000" b="1" i="1" dirty="0"/>
              <a:t>Consultas o comentarios</a:t>
            </a:r>
            <a:r>
              <a:rPr lang="es-CR" sz="4000" dirty="0"/>
              <a:t>.</a:t>
            </a:r>
          </a:p>
        </p:txBody>
      </p:sp>
    </p:spTree>
    <p:extLst>
      <p:ext uri="{BB962C8B-B14F-4D97-AF65-F5344CB8AC3E}">
        <p14:creationId xmlns:p14="http://schemas.microsoft.com/office/powerpoint/2010/main" val="2330531096"/>
      </p:ext>
    </p:extLst>
  </p:cSld>
  <p:clrMapOvr>
    <a:masterClrMapping/>
  </p:clrMapOvr>
  <p:transition spd="med">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05B6975-8C64-66C0-7336-50BA5F101870}"/>
              </a:ext>
            </a:extLst>
          </p:cNvPr>
          <p:cNvSpPr>
            <a:spLocks noGrp="1"/>
          </p:cNvSpPr>
          <p:nvPr>
            <p:ph idx="1"/>
          </p:nvPr>
        </p:nvSpPr>
        <p:spPr>
          <a:xfrm>
            <a:off x="1097278" y="1863306"/>
            <a:ext cx="10103795" cy="4209690"/>
          </a:xfrm>
          <a:solidFill>
            <a:schemeClr val="bg1"/>
          </a:solidFill>
        </p:spPr>
        <p:txBody>
          <a:bodyPr>
            <a:normAutofit fontScale="92500" lnSpcReduction="10000"/>
          </a:bodyPr>
          <a:lstStyle/>
          <a:p>
            <a:pPr algn="just">
              <a:lnSpc>
                <a:spcPct val="170000"/>
              </a:lnSpc>
            </a:pPr>
            <a:r>
              <a:rPr lang="es-PE" sz="19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es-CR" sz="1900" dirty="0">
                <a:solidFill>
                  <a:schemeClr val="tx1">
                    <a:lumMod val="95000"/>
                    <a:lumOff val="5000"/>
                  </a:schemeClr>
                </a:solidFill>
                <a:latin typeface="Calibri" panose="020F0502020204030204" pitchFamily="34" charset="0"/>
                <a:cs typeface="Calibri" panose="020F0502020204030204" pitchFamily="34" charset="0"/>
              </a:rPr>
              <a:t>Comunicado mediante circular N°311-2024 de la Secretaría General de la Corte Suprema del Poder Judicial.</a:t>
            </a:r>
          </a:p>
          <a:p>
            <a:pPr algn="just">
              <a:lnSpc>
                <a:spcPct val="170000"/>
              </a:lnSpc>
            </a:pPr>
            <a:r>
              <a:rPr lang="es-PE" sz="1900" dirty="0">
                <a:solidFill>
                  <a:schemeClr val="tx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-Considera los aspectos que regulan los trámites por medio del Fondo General de Caja Chica y las Cajas Chicas Auxiliares del Poder Judicial.</a:t>
            </a:r>
          </a:p>
          <a:p>
            <a:pPr algn="just">
              <a:lnSpc>
                <a:spcPct val="170000"/>
              </a:lnSpc>
            </a:pPr>
            <a:r>
              <a:rPr lang="es-PE" sz="1900" dirty="0">
                <a:solidFill>
                  <a:schemeClr val="tx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 Estructura diseñada por Títulos y Capítulos para facilitar su comprensión.</a:t>
            </a:r>
          </a:p>
          <a:p>
            <a:pPr algn="just">
              <a:lnSpc>
                <a:spcPct val="170000"/>
              </a:lnSpc>
            </a:pPr>
            <a:r>
              <a:rPr lang="es-CR" sz="1900" dirty="0">
                <a:solidFill>
                  <a:schemeClr val="tx1">
                    <a:lumMod val="95000"/>
                    <a:lumOff val="5000"/>
                  </a:schemeClr>
                </a:solidFill>
                <a:latin typeface="Calibri" panose="020F0502020204030204" pitchFamily="34" charset="0"/>
                <a:cs typeface="Calibri" panose="020F0502020204030204" pitchFamily="34" charset="0"/>
              </a:rPr>
              <a:t>-</a:t>
            </a:r>
            <a:r>
              <a:rPr lang="es-CR" sz="1900"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rPr>
              <a:t> Clasificación de los gastos autorizados según la especial naturaleza y particularidades del Poder Judicial para el uso de este medio de pago.</a:t>
            </a:r>
          </a:p>
          <a:p>
            <a:pPr>
              <a:lnSpc>
                <a:spcPct val="170000"/>
              </a:lnSpc>
            </a:pPr>
            <a:r>
              <a:rPr lang="es-CR" sz="1900" dirty="0">
                <a:solidFill>
                  <a:schemeClr val="tx1">
                    <a:lumMod val="95000"/>
                    <a:lumOff val="5000"/>
                  </a:schemeClr>
                </a:solidFill>
                <a:latin typeface="Calibri" panose="020F0502020204030204" pitchFamily="34" charset="0"/>
                <a:cs typeface="Calibri" panose="020F0502020204030204" pitchFamily="34" charset="0"/>
              </a:rPr>
              <a:t>-</a:t>
            </a:r>
            <a:r>
              <a:rPr lang="es-CR" sz="1900"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rPr>
              <a:t> Requisitos de las Compras con Fondos de Caja Chica.</a:t>
            </a:r>
            <a:endParaRPr lang="es-CR" sz="1900" dirty="0">
              <a:solidFill>
                <a:schemeClr val="tx1">
                  <a:lumMod val="95000"/>
                  <a:lumOff val="5000"/>
                </a:schemeClr>
              </a:solidFill>
              <a:latin typeface="Calibri" panose="020F0502020204030204" pitchFamily="34" charset="0"/>
              <a:cs typeface="Calibri" panose="020F0502020204030204" pitchFamily="34" charset="0"/>
            </a:endParaRPr>
          </a:p>
          <a:p>
            <a:endParaRPr lang="es-CR" sz="1600" dirty="0">
              <a:solidFill>
                <a:schemeClr val="tx1">
                  <a:lumMod val="95000"/>
                  <a:lumOff val="5000"/>
                </a:schemeClr>
              </a:solidFill>
              <a:effectLst/>
              <a:latin typeface="Calibri" panose="020F0502020204030204" pitchFamily="34" charset="0"/>
              <a:ea typeface="Times New Roman" panose="02020603050405020304" pitchFamily="18" charset="0"/>
              <a:cs typeface="Calibri" panose="020F0502020204030204" pitchFamily="34" charset="0"/>
            </a:endParaRPr>
          </a:p>
          <a:p>
            <a:endParaRPr lang="es-CR" sz="1700" dirty="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s-CR" dirty="0"/>
          </a:p>
        </p:txBody>
      </p:sp>
      <p:sp>
        <p:nvSpPr>
          <p:cNvPr id="8" name="Rectángulo 7">
            <a:extLst>
              <a:ext uri="{FF2B5EF4-FFF2-40B4-BE49-F238E27FC236}">
                <a16:creationId xmlns:a16="http://schemas.microsoft.com/office/drawing/2014/main" id="{7BA33ED7-9FF2-CDB6-0648-F97A443BC466}"/>
              </a:ext>
            </a:extLst>
          </p:cNvPr>
          <p:cNvSpPr/>
          <p:nvPr/>
        </p:nvSpPr>
        <p:spPr>
          <a:xfrm>
            <a:off x="1171426" y="375459"/>
            <a:ext cx="10103796" cy="1046941"/>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ASPECTOS GENERALES DEL REGLAMENTO </a:t>
            </a:r>
            <a:endParaRPr lang="es-CR"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1229671"/>
      </p:ext>
    </p:extLst>
  </p:cSld>
  <p:clrMapOvr>
    <a:masterClrMapping/>
  </p:clrMapOvr>
  <p:transition spd="med">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b="1" dirty="0">
                <a:latin typeface="Calibri" panose="020F0502020204030204" pitchFamily="34" charset="0"/>
                <a:cs typeface="Calibri" panose="020F0502020204030204" pitchFamily="34" charset="0"/>
              </a:rPr>
              <a:t>PRINCIPALES CAMBIOS INCORPORADOS</a:t>
            </a: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96570"/>
            <a:ext cx="10163798" cy="3968521"/>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nchorCtr="0"/>
          <a:lstStyle/>
          <a:p>
            <a:pPr marL="342900" indent="-342900" algn="just">
              <a:lnSpc>
                <a:spcPct val="150000"/>
              </a:lnSpc>
              <a:buFont typeface="+mj-lt"/>
              <a:buAutoNum type="arabicPeriod"/>
            </a:pPr>
            <a:r>
              <a:rPr lang="es-ES" sz="2000" i="0" dirty="0">
                <a:solidFill>
                  <a:schemeClr val="tx1">
                    <a:lumMod val="95000"/>
                    <a:lumOff val="5000"/>
                  </a:schemeClr>
                </a:solidFill>
                <a:effectLst/>
                <a:latin typeface="Calibri" panose="020F0502020204030204" pitchFamily="34" charset="0"/>
                <a:cs typeface="Calibri" panose="020F0502020204030204" pitchFamily="34" charset="0"/>
              </a:rPr>
              <a:t>Se unifica en un solo Reglamento los aspectos a considerar en el Fondo General de Caja chica y las Cajas Chicas Auxiliares.</a:t>
            </a:r>
          </a:p>
          <a:p>
            <a:pPr marL="342900" indent="-342900" algn="just">
              <a:lnSpc>
                <a:spcPct val="150000"/>
              </a:lnSpc>
              <a:buFont typeface="+mj-lt"/>
              <a:buAutoNum type="arabicPeriod"/>
            </a:pPr>
            <a:r>
              <a:rPr lang="es-ES" sz="2000" dirty="0">
                <a:solidFill>
                  <a:schemeClr val="tx1">
                    <a:lumMod val="95000"/>
                    <a:lumOff val="5000"/>
                  </a:schemeClr>
                </a:solidFill>
                <a:latin typeface="Calibri" panose="020F0502020204030204" pitchFamily="34" charset="0"/>
                <a:cs typeface="Calibri" panose="020F0502020204030204" pitchFamily="34" charset="0"/>
              </a:rPr>
              <a:t>C</a:t>
            </a:r>
            <a:r>
              <a:rPr lang="es-ES" sz="2000" i="0" dirty="0">
                <a:solidFill>
                  <a:schemeClr val="tx1">
                    <a:lumMod val="95000"/>
                    <a:lumOff val="5000"/>
                  </a:schemeClr>
                </a:solidFill>
                <a:effectLst/>
                <a:latin typeface="Calibri" panose="020F0502020204030204" pitchFamily="34" charset="0"/>
                <a:cs typeface="Calibri" panose="020F0502020204030204" pitchFamily="34" charset="0"/>
              </a:rPr>
              <a:t>onsidera los cambios de la Ley General de Contratación Pública</a:t>
            </a:r>
            <a:r>
              <a:rPr lang="es-ES" sz="2000" dirty="0">
                <a:solidFill>
                  <a:schemeClr val="tx1">
                    <a:lumMod val="95000"/>
                    <a:lumOff val="5000"/>
                  </a:schemeClr>
                </a:solidFill>
                <a:latin typeface="Calibri" panose="020F0502020204030204" pitchFamily="34" charset="0"/>
                <a:cs typeface="Calibri" panose="020F0502020204030204" pitchFamily="34" charset="0"/>
              </a:rPr>
              <a:t> y su</a:t>
            </a:r>
            <a:r>
              <a:rPr lang="es-ES" sz="2000" i="0" dirty="0">
                <a:solidFill>
                  <a:schemeClr val="tx1">
                    <a:lumMod val="95000"/>
                    <a:lumOff val="5000"/>
                  </a:schemeClr>
                </a:solidFill>
                <a:effectLst/>
                <a:latin typeface="Calibri" panose="020F0502020204030204" pitchFamily="34" charset="0"/>
                <a:cs typeface="Calibri" panose="020F0502020204030204" pitchFamily="34" charset="0"/>
              </a:rPr>
              <a:t> Reglamento.</a:t>
            </a:r>
          </a:p>
          <a:p>
            <a:pPr marL="342900" indent="-342900" algn="just">
              <a:lnSpc>
                <a:spcPct val="150000"/>
              </a:lnSpc>
              <a:buFont typeface="+mj-lt"/>
              <a:buAutoNum type="arabicPeriod"/>
            </a:pPr>
            <a:r>
              <a:rPr lang="es-ES" sz="2000" i="0" dirty="0">
                <a:solidFill>
                  <a:schemeClr val="tx1">
                    <a:lumMod val="95000"/>
                    <a:lumOff val="5000"/>
                  </a:schemeClr>
                </a:solidFill>
                <a:effectLst/>
                <a:latin typeface="Calibri" panose="020F0502020204030204" pitchFamily="34" charset="0"/>
                <a:cs typeface="Calibri" panose="020F0502020204030204" pitchFamily="34" charset="0"/>
              </a:rPr>
              <a:t>Identifica los gastos autorizados según la especial naturaleza y particularidades del Poder Judicial para el uso de este medio de pago. (Capsula N°2-FICO-2024)</a:t>
            </a:r>
          </a:p>
          <a:p>
            <a:pPr marL="342900" indent="-342900" algn="just">
              <a:lnSpc>
                <a:spcPct val="150000"/>
              </a:lnSpc>
              <a:buFont typeface="+mj-lt"/>
              <a:buAutoNum type="arabicPeriod"/>
            </a:pPr>
            <a:r>
              <a:rPr lang="es-ES" sz="2000" i="0" dirty="0">
                <a:solidFill>
                  <a:schemeClr val="tx1">
                    <a:lumMod val="95000"/>
                    <a:lumOff val="5000"/>
                  </a:schemeClr>
                </a:solidFill>
                <a:latin typeface="Calibri" panose="020F0502020204030204" pitchFamily="34" charset="0"/>
                <a:cs typeface="Calibri" panose="020F0502020204030204" pitchFamily="34" charset="0"/>
              </a:rPr>
              <a:t>Medio de pago por excepción. (No aplica el concepto de compra menor)</a:t>
            </a:r>
            <a:endParaRPr lang="es-CR" sz="2000" i="0" u="none" strike="noStrike" baseline="0" dirty="0">
              <a:solidFill>
                <a:schemeClr val="tx1">
                  <a:lumMod val="95000"/>
                  <a:lumOff val="5000"/>
                </a:schemeClr>
              </a:solidFill>
              <a:latin typeface="Calibri" panose="020F0502020204030204" pitchFamily="34" charset="0"/>
              <a:cs typeface="Calibri" panose="020F0502020204030204" pitchFamily="34" charset="0"/>
            </a:endParaRPr>
          </a:p>
          <a:p>
            <a:pPr algn="just">
              <a:lnSpc>
                <a:spcPct val="150000"/>
              </a:lnSpc>
            </a:pPr>
            <a:endParaRPr lang="es-CR" sz="2000" b="1" i="0" u="none" strike="noStrike" baseline="0" dirty="0">
              <a:solidFill>
                <a:srgbClr val="000000"/>
              </a:solidFill>
              <a:latin typeface="Calibri" panose="020F0502020204030204" pitchFamily="34" charset="0"/>
              <a:cs typeface="Calibri" panose="020F0502020204030204" pitchFamily="34" charset="0"/>
            </a:endParaRPr>
          </a:p>
          <a:p>
            <a:pPr algn="just"/>
            <a:r>
              <a:rPr lang="es-ES" sz="1600" dirty="0">
                <a:solidFill>
                  <a:srgbClr val="242424"/>
                </a:solidFill>
                <a:latin typeface="Calibri" panose="020F0502020204030204" pitchFamily="34" charset="0"/>
                <a:cs typeface="Calibri" panose="020F0502020204030204" pitchFamily="34" charset="0"/>
              </a:rPr>
              <a:t>	</a:t>
            </a:r>
            <a:endParaRPr lang="es-ES" sz="1600" b="0" i="0" dirty="0">
              <a:solidFill>
                <a:srgbClr val="242424"/>
              </a:solidFill>
              <a:effectLst/>
              <a:latin typeface="Calibri" panose="020F0502020204030204" pitchFamily="34" charset="0"/>
            </a:endParaRPr>
          </a:p>
        </p:txBody>
      </p:sp>
    </p:spTree>
    <p:extLst>
      <p:ext uri="{BB962C8B-B14F-4D97-AF65-F5344CB8AC3E}">
        <p14:creationId xmlns:p14="http://schemas.microsoft.com/office/powerpoint/2010/main" val="1243512096"/>
      </p:ext>
    </p:extLst>
  </p:cSld>
  <p:clrMapOvr>
    <a:masterClrMapping/>
  </p:clrMapOvr>
  <p:transition spd="med">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567203"/>
            <a:ext cx="10209731" cy="9325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b="1" dirty="0">
                <a:solidFill>
                  <a:schemeClr val="bg1"/>
                </a:solidFill>
                <a:latin typeface="Calibri" panose="020F0502020204030204" pitchFamily="34" charset="0"/>
                <a:cs typeface="Calibri" panose="020F0502020204030204" pitchFamily="34" charset="0"/>
              </a:rPr>
              <a:t>ESTRUCTURA  DEL REGLAMENTO</a:t>
            </a:r>
          </a:p>
        </p:txBody>
      </p:sp>
      <p:sp>
        <p:nvSpPr>
          <p:cNvPr id="5" name="Rectángulo 4">
            <a:extLst>
              <a:ext uri="{FF2B5EF4-FFF2-40B4-BE49-F238E27FC236}">
                <a16:creationId xmlns:a16="http://schemas.microsoft.com/office/drawing/2014/main" id="{0E246C75-EE59-FEEC-ADAA-D9C8B52F59C5}"/>
              </a:ext>
            </a:extLst>
          </p:cNvPr>
          <p:cNvSpPr/>
          <p:nvPr/>
        </p:nvSpPr>
        <p:spPr>
          <a:xfrm>
            <a:off x="1072318" y="1786201"/>
            <a:ext cx="5023682"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endParaRPr lang="es-CR" b="1"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Exposición de Motivos</a:t>
            </a:r>
          </a:p>
          <a:p>
            <a:pPr algn="just"/>
            <a:endParaRPr lang="es-CR" b="1"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 - Disposiciones Generales </a:t>
            </a:r>
          </a:p>
          <a:p>
            <a:pPr algn="just"/>
            <a:endParaRPr lang="es-CR"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ÚNICO. – ART. N°1 AL N°21	</a:t>
            </a:r>
          </a:p>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II -</a:t>
            </a:r>
            <a:r>
              <a:rPr lang="es-ES" b="1" i="0" u="none" strike="noStrike" baseline="0" dirty="0">
                <a:solidFill>
                  <a:srgbClr val="000000"/>
                </a:solidFill>
                <a:latin typeface="Calibri" panose="020F0502020204030204" pitchFamily="34" charset="0"/>
                <a:cs typeface="Calibri" panose="020F0502020204030204" pitchFamily="34" charset="0"/>
              </a:rPr>
              <a:t>De la Gestión del Fondo General de la Caja Chica del Poder Judicial.</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 Funcionamiento.  –  ART. N°22 AL N°29</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 Deberes y Responsabilidades. – ART. N°30 AL N°33</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III. </a:t>
            </a:r>
            <a:r>
              <a:rPr lang="es-ES" i="0" u="none" strike="noStrike" baseline="0" dirty="0">
                <a:solidFill>
                  <a:srgbClr val="000000"/>
                </a:solidFill>
                <a:latin typeface="Calibri" panose="020F0502020204030204" pitchFamily="34" charset="0"/>
                <a:cs typeface="Calibri" panose="020F0502020204030204" pitchFamily="34" charset="0"/>
              </a:rPr>
              <a:t>Del Control del Fondo de la Caja Chica General del Poder Judicial. </a:t>
            </a:r>
            <a:r>
              <a:rPr lang="es-CR" i="0" u="none" strike="noStrike" baseline="0" dirty="0">
                <a:solidFill>
                  <a:srgbClr val="000000"/>
                </a:solidFill>
                <a:latin typeface="Calibri" panose="020F0502020204030204" pitchFamily="34" charset="0"/>
                <a:cs typeface="Calibri" panose="020F0502020204030204" pitchFamily="34" charset="0"/>
              </a:rPr>
              <a:t>–  </a:t>
            </a:r>
            <a:r>
              <a:rPr lang="es-ES" i="0" u="none" strike="noStrike" baseline="0" dirty="0">
                <a:solidFill>
                  <a:srgbClr val="000000"/>
                </a:solidFill>
                <a:latin typeface="Calibri" panose="020F0502020204030204" pitchFamily="34" charset="0"/>
                <a:cs typeface="Calibri" panose="020F0502020204030204" pitchFamily="34" charset="0"/>
              </a:rPr>
              <a:t>ART. N°34 AL N°36 </a:t>
            </a:r>
            <a:r>
              <a:rPr lang="es-CR" b="0" i="0" u="none" strike="noStrike" kern="1200" dirty="0">
                <a:solidFill>
                  <a:srgbClr val="000000"/>
                </a:solidFill>
                <a:effectLst/>
                <a:highlight>
                  <a:srgbClr val="FFFFFF"/>
                </a:highlight>
                <a:latin typeface="Calibri" panose="020F0502020204030204" pitchFamily="34" charset="0"/>
                <a:cs typeface="Calibri" panose="020F0502020204030204" pitchFamily="34" charset="0"/>
              </a:rPr>
              <a:t> </a:t>
            </a:r>
            <a:endParaRPr lang="es-CR" b="0" i="0" u="none" strike="noStrike" dirty="0">
              <a:effectLst/>
              <a:highlight>
                <a:srgbClr val="FFFFFF"/>
              </a:highligh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s-CR" sz="1800" b="0" i="0" u="none" strike="noStrike" kern="1200" dirty="0">
                <a:solidFill>
                  <a:srgbClr val="000000"/>
                </a:solidFill>
                <a:effectLst/>
                <a:highlight>
                  <a:srgbClr val="FFFFFF"/>
                </a:highlight>
                <a:latin typeface="Calibri" panose="020F0502020204030204" pitchFamily="34" charset="0"/>
              </a:rPr>
              <a:t> </a:t>
            </a:r>
            <a:endParaRPr lang="es-CR" sz="18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endParaRPr lang="es-CR" sz="1800" b="0" i="0" u="none" strike="noStrike" dirty="0">
              <a:effectLst/>
              <a:highlight>
                <a:srgbClr val="FFFFFF"/>
              </a:highlight>
              <a:latin typeface="Arial" panose="020B0604020202020204" pitchFamily="34" charset="0"/>
            </a:endParaRPr>
          </a:p>
        </p:txBody>
      </p:sp>
      <p:sp>
        <p:nvSpPr>
          <p:cNvPr id="7" name="Rectángulo 6">
            <a:extLst>
              <a:ext uri="{FF2B5EF4-FFF2-40B4-BE49-F238E27FC236}">
                <a16:creationId xmlns:a16="http://schemas.microsoft.com/office/drawing/2014/main" id="{5F1E1559-079A-2621-9278-00E7F9D6F9D3}"/>
              </a:ext>
            </a:extLst>
          </p:cNvPr>
          <p:cNvSpPr/>
          <p:nvPr/>
        </p:nvSpPr>
        <p:spPr>
          <a:xfrm>
            <a:off x="6421120" y="1794704"/>
            <a:ext cx="4848645"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ES" b="1" i="0" u="none" strike="noStrike" baseline="0" dirty="0">
                <a:solidFill>
                  <a:srgbClr val="000000"/>
                </a:solidFill>
                <a:latin typeface="Calibri" panose="020F0502020204030204" pitchFamily="34" charset="0"/>
                <a:cs typeface="Calibri" panose="020F0502020204030204" pitchFamily="34" charset="0"/>
              </a:rPr>
              <a:t>TITULO III. - De la gestión de las Cajas Chicas Auxiliares del Poder Judicial </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 Funcionamiento. – ART. N°37 AL N°45</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 Deberes y Responsabilidades –  ART. N°46 AL N°49</a:t>
            </a:r>
          </a:p>
          <a:p>
            <a:pPr algn="just"/>
            <a:r>
              <a:rPr lang="es-CR" i="0" u="none" strike="noStrike" baseline="0" dirty="0">
                <a:solidFill>
                  <a:srgbClr val="000000"/>
                </a:solidFill>
                <a:latin typeface="Calibri" panose="020F0502020204030204" pitchFamily="34" charset="0"/>
                <a:cs typeface="Calibri" panose="020F0502020204030204" pitchFamily="34" charset="0"/>
              </a:rPr>
              <a:t>CAPITULO III. </a:t>
            </a:r>
            <a:r>
              <a:rPr lang="es-ES" i="0" u="none" strike="noStrike" baseline="0" dirty="0">
                <a:solidFill>
                  <a:srgbClr val="000000"/>
                </a:solidFill>
                <a:latin typeface="Calibri" panose="020F0502020204030204" pitchFamily="34" charset="0"/>
                <a:cs typeface="Calibri" panose="020F0502020204030204" pitchFamily="34" charset="0"/>
              </a:rPr>
              <a:t>Del Control de las Cajas Chicas Auxiliares. </a:t>
            </a:r>
            <a:r>
              <a:rPr lang="es-CR" i="0" u="none" strike="noStrike" baseline="0" dirty="0">
                <a:solidFill>
                  <a:srgbClr val="000000"/>
                </a:solidFill>
                <a:latin typeface="Calibri" panose="020F0502020204030204" pitchFamily="34" charset="0"/>
                <a:cs typeface="Calibri" panose="020F0502020204030204" pitchFamily="34" charset="0"/>
              </a:rPr>
              <a:t>–  </a:t>
            </a:r>
            <a:r>
              <a:rPr lang="es-ES" i="0" u="none" strike="noStrike" baseline="0" dirty="0">
                <a:solidFill>
                  <a:srgbClr val="000000"/>
                </a:solidFill>
                <a:latin typeface="Calibri" panose="020F0502020204030204" pitchFamily="34" charset="0"/>
                <a:cs typeface="Calibri" panose="020F0502020204030204" pitchFamily="34" charset="0"/>
              </a:rPr>
              <a:t>ART. N°50 AL N°51</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IV. Disposiciones Finales. </a:t>
            </a:r>
          </a:p>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ÚNICO. – ART. N°52 AL N°61.</a:t>
            </a:r>
            <a:endParaRPr lang="es-ES" i="0" dirty="0">
              <a:solidFill>
                <a:srgbClr val="242424"/>
              </a:solidFill>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endParaRPr lang="es-CR" sz="1600" b="1" i="0" u="none" strike="noStrike" dirty="0">
              <a:effectLst/>
              <a:highlight>
                <a:srgbClr val="FFFFFF"/>
              </a:highlight>
              <a:latin typeface="Arial" panose="020B0604020202020204" pitchFamily="34" charset="0"/>
            </a:endParaRPr>
          </a:p>
        </p:txBody>
      </p:sp>
    </p:spTree>
    <p:extLst>
      <p:ext uri="{BB962C8B-B14F-4D97-AF65-F5344CB8AC3E}">
        <p14:creationId xmlns:p14="http://schemas.microsoft.com/office/powerpoint/2010/main" val="3967376447"/>
      </p:ext>
    </p:extLst>
  </p:cSld>
  <p:clrMapOvr>
    <a:masterClrMapping/>
  </p:clrMapOvr>
  <p:transition spd="med">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dirty="0">
                <a:solidFill>
                  <a:schemeClr val="bg1"/>
                </a:solidFill>
                <a:ea typeface="Calibri" panose="020F0502020204030204" pitchFamily="34" charset="0"/>
                <a:cs typeface="Arial" panose="020B0604020202020204" pitchFamily="34" charset="0"/>
              </a:rPr>
              <a:t>CLASIFICACION Y GASTOS AUTORIZADOS</a:t>
            </a:r>
            <a:endParaRPr lang="es-PE" sz="2400" b="1" dirty="0">
              <a:solidFill>
                <a:schemeClr val="bg1"/>
              </a:solidFill>
              <a:effectLst/>
              <a:ea typeface="Calibri" panose="020F0502020204030204" pitchFamily="34" charset="0"/>
              <a:cs typeface="Arial" panose="020B060402020202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8962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342900" indent="-342900" algn="just">
              <a:buFont typeface="+mj-lt"/>
              <a:buAutoNum type="arabicPeriod"/>
            </a:pPr>
            <a:r>
              <a:rPr lang="es-ES" sz="1800" b="0" i="0" dirty="0">
                <a:solidFill>
                  <a:srgbClr val="242424"/>
                </a:solidFill>
                <a:effectLst/>
                <a:latin typeface="Calibri" panose="020F0502020204030204" pitchFamily="34" charset="0"/>
              </a:rPr>
              <a:t> </a:t>
            </a:r>
            <a:r>
              <a:rPr lang="es-ES" sz="2000" b="1" i="0" dirty="0">
                <a:solidFill>
                  <a:srgbClr val="242424"/>
                </a:solidFill>
                <a:effectLst/>
                <a:latin typeface="Calibri" panose="020F0502020204030204" pitchFamily="34" charset="0"/>
              </a:rPr>
              <a:t>Pagos por compras efectuadas por oficinas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Gastos de Caja Chica asociados a procesos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Pago de viáticos y gastos de transporte en el interior y el exterior del país a las personas servidoras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Reintegro de recursos a las </a:t>
            </a:r>
            <a:r>
              <a:rPr lang="es-ES" sz="2000" b="1" dirty="0">
                <a:solidFill>
                  <a:srgbClr val="242424"/>
                </a:solidFill>
                <a:latin typeface="Calibri" panose="020F0502020204030204" pitchFamily="34" charset="0"/>
              </a:rPr>
              <a:t>Cajas C</a:t>
            </a:r>
            <a:r>
              <a:rPr lang="es-ES" sz="2000" b="1" i="0" dirty="0">
                <a:solidFill>
                  <a:srgbClr val="242424"/>
                </a:solidFill>
                <a:effectLst/>
                <a:latin typeface="Calibri" panose="020F0502020204030204" pitchFamily="34" charset="0"/>
              </a:rPr>
              <a:t>hicas </a:t>
            </a:r>
            <a:r>
              <a:rPr lang="es-ES" sz="2000" b="1" dirty="0">
                <a:solidFill>
                  <a:srgbClr val="242424"/>
                </a:solidFill>
                <a:latin typeface="Calibri" panose="020F0502020204030204" pitchFamily="34" charset="0"/>
              </a:rPr>
              <a:t>A</a:t>
            </a:r>
            <a:r>
              <a:rPr lang="es-ES" sz="2000" b="1" i="0" dirty="0">
                <a:solidFill>
                  <a:srgbClr val="242424"/>
                </a:solidFill>
                <a:effectLst/>
                <a:latin typeface="Calibri" panose="020F0502020204030204" pitchFamily="34" charset="0"/>
              </a:rPr>
              <a:t>uxiliares.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Otros: </a:t>
            </a:r>
            <a:r>
              <a:rPr lang="es-ES" sz="2000" b="1" dirty="0">
                <a:solidFill>
                  <a:srgbClr val="242424"/>
                </a:solidFill>
                <a:latin typeface="Calibri" panose="020F0502020204030204" pitchFamily="34" charset="0"/>
              </a:rPr>
              <a:t>Tales como pagos por concepto de servicios de agua, electricidad, servicios municipales, entre otros, que por sus especiales condiciones se deben pagar por medio de este Fondo. </a:t>
            </a:r>
          </a:p>
          <a:p>
            <a:pPr algn="l"/>
            <a:endParaRPr lang="es-ES" sz="2000" b="1" dirty="0">
              <a:solidFill>
                <a:srgbClr val="242424"/>
              </a:solidFill>
              <a:latin typeface="Calibri" panose="020F0502020204030204" pitchFamily="34" charset="0"/>
            </a:endParaRPr>
          </a:p>
          <a:p>
            <a:pPr algn="ctr"/>
            <a:r>
              <a:rPr lang="es-ES" sz="2000" b="1" dirty="0">
                <a:solidFill>
                  <a:srgbClr val="242424"/>
                </a:solidFill>
                <a:latin typeface="Calibri" panose="020F0502020204030204" pitchFamily="34" charset="0"/>
              </a:rPr>
              <a:t>( Art. N° 5. ) (Capsula N°3-FICO-2024)</a:t>
            </a:r>
          </a:p>
        </p:txBody>
      </p:sp>
    </p:spTree>
    <p:extLst>
      <p:ext uri="{BB962C8B-B14F-4D97-AF65-F5344CB8AC3E}">
        <p14:creationId xmlns:p14="http://schemas.microsoft.com/office/powerpoint/2010/main" val="3304808411"/>
      </p:ext>
    </p:extLst>
  </p:cSld>
  <p:clrMapOvr>
    <a:masterClrMapping/>
  </p:clrMapOvr>
  <p:transition spd="med">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i="0" dirty="0">
                <a:solidFill>
                  <a:schemeClr val="bg1"/>
                </a:solidFill>
                <a:effectLst/>
                <a:latin typeface="Calibri" panose="020F0502020204030204" pitchFamily="34" charset="0"/>
                <a:cs typeface="Calibri" panose="020F0502020204030204" pitchFamily="34" charset="0"/>
              </a:rPr>
              <a:t>REQUISITOS PARA COMPRAS CON FONDOS DE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951433" y="180525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buFont typeface="+mj-lt"/>
              <a:buAutoNum type="arabicPeriod"/>
            </a:pPr>
            <a:r>
              <a:rPr lang="es-ES" sz="1600" b="0" i="0" dirty="0">
                <a:solidFill>
                  <a:srgbClr val="000000"/>
                </a:solidFill>
                <a:effectLst/>
              </a:rPr>
              <a:t>Las compras por caja deben cumplir con: </a:t>
            </a:r>
          </a:p>
          <a:p>
            <a:pPr algn="just" fontAlgn="base"/>
            <a:r>
              <a:rPr lang="es-ES" sz="1600" b="0" i="0" dirty="0">
                <a:solidFill>
                  <a:srgbClr val="000000"/>
                </a:solidFill>
                <a:effectLst/>
              </a:rPr>
              <a:t>Artículo 3, inciso g) de la Ley General de Contratación Pública y el Artículo 12 del Reglamento a la Ley General de Contratación Pública.</a:t>
            </a:r>
          </a:p>
          <a:p>
            <a:pPr algn="just" fontAlgn="base"/>
            <a:endParaRPr lang="es-ES" sz="1600" b="0" i="0" dirty="0">
              <a:solidFill>
                <a:srgbClr val="000000"/>
              </a:solidFill>
              <a:effectLst/>
            </a:endParaRPr>
          </a:p>
          <a:p>
            <a:pPr fontAlgn="base">
              <a:buFont typeface="+mj-lt"/>
              <a:buAutoNum type="arabicPeriod" startAt="2"/>
            </a:pPr>
            <a:r>
              <a:rPr lang="es-ES" sz="1600" b="0" i="0" dirty="0">
                <a:solidFill>
                  <a:srgbClr val="000000"/>
                </a:solidFill>
                <a:effectLst/>
              </a:rPr>
              <a:t>"(…Las compras por medio de Caja Chica son excepciones de los procedimientos ordinarios de contratación y deben ser registradas en el Sistema Digital Unificado -SICOP- ”</a:t>
            </a:r>
            <a:br>
              <a:rPr lang="es-ES" sz="1600" b="0" i="0" dirty="0">
                <a:solidFill>
                  <a:srgbClr val="000000"/>
                </a:solidFill>
                <a:effectLst/>
              </a:rPr>
            </a:br>
            <a:endParaRPr lang="es-ES" sz="1600" b="0" i="0" dirty="0">
              <a:solidFill>
                <a:srgbClr val="000000"/>
              </a:solidFill>
              <a:effectLst/>
            </a:endParaRPr>
          </a:p>
          <a:p>
            <a:pPr algn="just" fontAlgn="base">
              <a:buFont typeface="+mj-lt"/>
              <a:buAutoNum type="arabicPeriod" startAt="2"/>
            </a:pPr>
            <a:r>
              <a:rPr lang="es-ES" sz="1600" b="0" i="0" dirty="0">
                <a:solidFill>
                  <a:srgbClr val="000000"/>
                </a:solidFill>
                <a:effectLst/>
              </a:rPr>
              <a:t>La suma máxima de compra no debe superar el monto del 10% definido para una Licitación Reducida, que será actualizado mediante resolución de la Contraloría General de la República.</a:t>
            </a:r>
          </a:p>
          <a:p>
            <a:pPr algn="just" fontAlgn="base">
              <a:buFont typeface="+mj-lt"/>
              <a:buAutoNum type="arabicPeriod" startAt="2"/>
            </a:pPr>
            <a:endParaRPr lang="es-ES" sz="1600" b="0" i="0" dirty="0">
              <a:solidFill>
                <a:srgbClr val="000000"/>
              </a:solidFill>
              <a:effectLst/>
            </a:endParaRPr>
          </a:p>
          <a:p>
            <a:pPr algn="just" fontAlgn="base">
              <a:spcAft>
                <a:spcPts val="600"/>
              </a:spcAft>
            </a:pPr>
            <a:r>
              <a:rPr lang="es-ES" sz="1600" dirty="0">
                <a:solidFill>
                  <a:srgbClr val="000000"/>
                </a:solidFill>
              </a:rPr>
              <a:t>RECUERDE:</a:t>
            </a:r>
          </a:p>
          <a:p>
            <a:pPr algn="just" fontAlgn="base"/>
            <a:r>
              <a:rPr lang="es-ES" sz="1600" dirty="0">
                <a:solidFill>
                  <a:srgbClr val="000000"/>
                </a:solidFill>
              </a:rPr>
              <a:t>El responsable de Caja Chica debe garantizar que dichos fondos cuenten con la liquidez disponible para atender todas las necesidades de la oficina con carácter de urgencia. (Artículo N° 6. ) –</a:t>
            </a:r>
          </a:p>
          <a:p>
            <a:pPr algn="just" fontAlgn="base"/>
            <a:endParaRPr lang="es-ES" sz="1600" dirty="0">
              <a:solidFill>
                <a:srgbClr val="000000"/>
              </a:solidFill>
            </a:endParaRPr>
          </a:p>
          <a:p>
            <a:pPr algn="ctr" fontAlgn="base"/>
            <a:r>
              <a:rPr lang="es-ES" sz="1600" b="1" dirty="0">
                <a:solidFill>
                  <a:schemeClr val="tx1">
                    <a:lumMod val="95000"/>
                    <a:lumOff val="5000"/>
                  </a:schemeClr>
                </a:solidFill>
              </a:rPr>
              <a:t>( Circular N°14-DE-2025 del 24/01/2025).(Capsula N°4-FICO-2024)</a:t>
            </a:r>
          </a:p>
          <a:p>
            <a:pPr algn="l" fontAlgn="base"/>
            <a:endParaRPr lang="es-ES" sz="1600" b="0" i="0" dirty="0">
              <a:solidFill>
                <a:srgbClr val="000000"/>
              </a:solidFill>
              <a:effectLst/>
            </a:endParaRPr>
          </a:p>
        </p:txBody>
      </p:sp>
    </p:spTree>
    <p:extLst>
      <p:ext uri="{BB962C8B-B14F-4D97-AF65-F5344CB8AC3E}">
        <p14:creationId xmlns:p14="http://schemas.microsoft.com/office/powerpoint/2010/main" val="2525288470"/>
      </p:ext>
    </p:extLst>
  </p:cSld>
  <p:clrMapOvr>
    <a:masterClrMapping/>
  </p:clrMapOvr>
  <p:transition spd="med">
    <p:pull dir="d"/>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ángulo 1">
            <a:extLst>
              <a:ext uri="{FF2B5EF4-FFF2-40B4-BE49-F238E27FC236}">
                <a16:creationId xmlns:a16="http://schemas.microsoft.com/office/drawing/2014/main" id="{E5E5747A-8328-B5DE-4FD6-A8D613D8D596}"/>
              </a:ext>
            </a:extLst>
          </p:cNvPr>
          <p:cNvSpPr/>
          <p:nvPr/>
        </p:nvSpPr>
        <p:spPr>
          <a:xfrm>
            <a:off x="660400" y="1960880"/>
            <a:ext cx="10556949" cy="21266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vert="horz" lIns="91440" tIns="45720" rIns="91440" bIns="45720" rtlCol="0" anchor="b">
            <a:normAutofit/>
          </a:bodyPr>
          <a:lstStyle/>
          <a:p>
            <a:pPr algn="r">
              <a:lnSpc>
                <a:spcPct val="90000"/>
              </a:lnSpc>
              <a:spcBef>
                <a:spcPct val="0"/>
              </a:spcBef>
              <a:spcAft>
                <a:spcPts val="600"/>
              </a:spcAft>
            </a:pPr>
            <a:r>
              <a:rPr lang="en-US" sz="4400" b="1" i="1" kern="1200" dirty="0">
                <a:solidFill>
                  <a:srgbClr val="FFFFFF"/>
                </a:solidFill>
                <a:latin typeface="+mj-lt"/>
                <a:ea typeface="+mj-ea"/>
                <a:cs typeface="+mj-cs"/>
              </a:rPr>
              <a:t>Manual de Procedimientos de Caja Chica </a:t>
            </a: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3613920"/>
      </p:ext>
    </p:extLst>
  </p:cSld>
  <p:clrMapOvr>
    <a:masterClrMapping/>
  </p:clrMapOvr>
  <p:transition spd="med">
    <p:pull dir="d"/>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6649</TotalTime>
  <Words>4196</Words>
  <Application>Microsoft Office PowerPoint</Application>
  <PresentationFormat>Panorámica</PresentationFormat>
  <Paragraphs>531</Paragraphs>
  <Slides>36</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36</vt:i4>
      </vt:variant>
    </vt:vector>
  </HeadingPairs>
  <TitlesOfParts>
    <vt:vector size="44" baseType="lpstr">
      <vt:lpstr>Aptos</vt:lpstr>
      <vt:lpstr>Aptos Display</vt:lpstr>
      <vt:lpstr>Arial</vt:lpstr>
      <vt:lpstr>Calibri</vt:lpstr>
      <vt:lpstr>Segoe UI</vt:lpstr>
      <vt:lpstr>Times New Roman</vt:lpstr>
      <vt:lpstr>WordVisi_MSFontService</vt:lpstr>
      <vt:lpstr>Tema de Office</vt:lpstr>
      <vt:lpstr>Capacitación Caja Chica del Poder Judicial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Trámites de Caja Chica</dc:title>
  <dc:creator>Fabián Guillén Mora</dc:creator>
  <cp:lastModifiedBy>Xinia Campos Solís (Autorizado de Caja Chica)</cp:lastModifiedBy>
  <cp:revision>161</cp:revision>
  <dcterms:created xsi:type="dcterms:W3CDTF">2020-06-16T16:19:00Z</dcterms:created>
  <dcterms:modified xsi:type="dcterms:W3CDTF">2025-09-19T14:16:13Z</dcterms:modified>
</cp:coreProperties>
</file>