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62" r:id="rId4"/>
    <p:sldId id="263" r:id="rId5"/>
    <p:sldId id="264" r:id="rId6"/>
    <p:sldId id="265" r:id="rId7"/>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EB04"/>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30" d="100"/>
          <a:sy n="30" d="100"/>
        </p:scale>
        <p:origin x="88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s-MX"/>
              <a:t>Haz clic para modificar el estilo de título del patrón</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91E4A1A7-AED5-D04B-A6B7-0E429FAC29B5}" type="datetimeFigureOut">
              <a:rPr lang="es-CR" smtClean="0"/>
              <a:t>24/6/2024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277187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1E4A1A7-AED5-D04B-A6B7-0E429FAC29B5}" type="datetimeFigureOut">
              <a:rPr lang="es-CR" smtClean="0"/>
              <a:t>24/6/2024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111503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1E4A1A7-AED5-D04B-A6B7-0E429FAC29B5}" type="datetimeFigureOut">
              <a:rPr lang="es-CR" smtClean="0"/>
              <a:t>24/6/2024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51219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1E4A1A7-AED5-D04B-A6B7-0E429FAC29B5}" type="datetimeFigureOut">
              <a:rPr lang="es-CR" smtClean="0"/>
              <a:t>24/6/2024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352061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82000"/>
                  </a:schemeClr>
                </a:solidFill>
              </a:defRPr>
            </a:lvl1pPr>
            <a:lvl2pPr marL="914354" indent="0">
              <a:buNone/>
              <a:defRPr sz="4000">
                <a:solidFill>
                  <a:schemeClr val="tx1">
                    <a:tint val="82000"/>
                  </a:schemeClr>
                </a:solidFill>
              </a:defRPr>
            </a:lvl2pPr>
            <a:lvl3pPr marL="1828709" indent="0">
              <a:buNone/>
              <a:defRPr sz="3600">
                <a:solidFill>
                  <a:schemeClr val="tx1">
                    <a:tint val="82000"/>
                  </a:schemeClr>
                </a:solidFill>
              </a:defRPr>
            </a:lvl3pPr>
            <a:lvl4pPr marL="2743063" indent="0">
              <a:buNone/>
              <a:defRPr sz="3200">
                <a:solidFill>
                  <a:schemeClr val="tx1">
                    <a:tint val="82000"/>
                  </a:schemeClr>
                </a:solidFill>
              </a:defRPr>
            </a:lvl4pPr>
            <a:lvl5pPr marL="3657417" indent="0">
              <a:buNone/>
              <a:defRPr sz="3200">
                <a:solidFill>
                  <a:schemeClr val="tx1">
                    <a:tint val="82000"/>
                  </a:schemeClr>
                </a:solidFill>
              </a:defRPr>
            </a:lvl5pPr>
            <a:lvl6pPr marL="4571771" indent="0">
              <a:buNone/>
              <a:defRPr sz="3200">
                <a:solidFill>
                  <a:schemeClr val="tx1">
                    <a:tint val="82000"/>
                  </a:schemeClr>
                </a:solidFill>
              </a:defRPr>
            </a:lvl6pPr>
            <a:lvl7pPr marL="5486126" indent="0">
              <a:buNone/>
              <a:defRPr sz="3200">
                <a:solidFill>
                  <a:schemeClr val="tx1">
                    <a:tint val="82000"/>
                  </a:schemeClr>
                </a:solidFill>
              </a:defRPr>
            </a:lvl7pPr>
            <a:lvl8pPr marL="6400480" indent="0">
              <a:buNone/>
              <a:defRPr sz="3200">
                <a:solidFill>
                  <a:schemeClr val="tx1">
                    <a:tint val="82000"/>
                  </a:schemeClr>
                </a:solidFill>
              </a:defRPr>
            </a:lvl8pPr>
            <a:lvl9pPr marL="7314834" indent="0">
              <a:buNone/>
              <a:defRPr sz="3200">
                <a:solidFill>
                  <a:schemeClr val="tx1">
                    <a:tint val="82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91E4A1A7-AED5-D04B-A6B7-0E429FAC29B5}" type="datetimeFigureOut">
              <a:rPr lang="es-CR" smtClean="0"/>
              <a:t>24/6/2024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135699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91E4A1A7-AED5-D04B-A6B7-0E429FAC29B5}" type="datetimeFigureOut">
              <a:rPr lang="es-CR" smtClean="0"/>
              <a:t>24/6/2024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56467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s-MX"/>
              <a:t>Haga clic para modificar los estilos de texto del patrón</a:t>
            </a:r>
          </a:p>
        </p:txBody>
      </p:sp>
      <p:sp>
        <p:nvSpPr>
          <p:cNvPr id="4" name="Content Placeholder 3"/>
          <p:cNvSpPr>
            <a:spLocks noGrp="1"/>
          </p:cNvSpPr>
          <p:nvPr>
            <p:ph sz="half" idx="2"/>
          </p:nvPr>
        </p:nvSpPr>
        <p:spPr>
          <a:xfrm>
            <a:off x="1679467" y="5010150"/>
            <a:ext cx="10314903" cy="736917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s-MX"/>
              <a:t>Haga clic para modificar los estilos de texto del patrón</a:t>
            </a:r>
          </a:p>
        </p:txBody>
      </p:sp>
      <p:sp>
        <p:nvSpPr>
          <p:cNvPr id="6" name="Content Placeholder 5"/>
          <p:cNvSpPr>
            <a:spLocks noGrp="1"/>
          </p:cNvSpPr>
          <p:nvPr>
            <p:ph sz="quarter" idx="4"/>
          </p:nvPr>
        </p:nvSpPr>
        <p:spPr>
          <a:xfrm>
            <a:off x="12343597" y="5010150"/>
            <a:ext cx="10365701" cy="736917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91E4A1A7-AED5-D04B-A6B7-0E429FAC29B5}" type="datetimeFigureOut">
              <a:rPr lang="es-CR" smtClean="0"/>
              <a:t>24/6/2024</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321989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91E4A1A7-AED5-D04B-A6B7-0E429FAC29B5}" type="datetimeFigureOut">
              <a:rPr lang="es-CR" smtClean="0"/>
              <a:t>24/6/2024</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49170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4A1A7-AED5-D04B-A6B7-0E429FAC29B5}" type="datetimeFigureOut">
              <a:rPr lang="es-CR" smtClean="0"/>
              <a:t>24/6/2024</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58637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s-MX"/>
              <a:t>Haz clic para modificar el estilo de título del patrón</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91E4A1A7-AED5-D04B-A6B7-0E429FAC29B5}" type="datetimeFigureOut">
              <a:rPr lang="es-CR" smtClean="0"/>
              <a:t>24/6/2024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245425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91E4A1A7-AED5-D04B-A6B7-0E429FAC29B5}" type="datetimeFigureOut">
              <a:rPr lang="es-CR" smtClean="0"/>
              <a:t>24/6/2024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E7C747F-F58C-3D4B-8C6F-918B4091F392}" type="slidenum">
              <a:rPr lang="es-CR" smtClean="0"/>
              <a:t>‹Nº›</a:t>
            </a:fld>
            <a:endParaRPr lang="es-CR"/>
          </a:p>
        </p:txBody>
      </p:sp>
    </p:spTree>
    <p:extLst>
      <p:ext uri="{BB962C8B-B14F-4D97-AF65-F5344CB8AC3E}">
        <p14:creationId xmlns:p14="http://schemas.microsoft.com/office/powerpoint/2010/main" val="151908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82000"/>
                  </a:schemeClr>
                </a:solidFill>
              </a:defRPr>
            </a:lvl1pPr>
          </a:lstStyle>
          <a:p>
            <a:fld id="{91E4A1A7-AED5-D04B-A6B7-0E429FAC29B5}" type="datetimeFigureOut">
              <a:rPr lang="es-CR" smtClean="0"/>
              <a:t>24/6/2024</a:t>
            </a:fld>
            <a:endParaRPr lang="es-C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82000"/>
                  </a:schemeClr>
                </a:solidFill>
              </a:defRPr>
            </a:lvl1pPr>
          </a:lstStyle>
          <a:p>
            <a:endParaRPr lang="es-C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82000"/>
                  </a:schemeClr>
                </a:solidFill>
              </a:defRPr>
            </a:lvl1pPr>
          </a:lstStyle>
          <a:p>
            <a:fld id="{CE7C747F-F58C-3D4B-8C6F-918B4091F392}" type="slidenum">
              <a:rPr lang="es-CR" smtClean="0"/>
              <a:t>‹Nº›</a:t>
            </a:fld>
            <a:endParaRPr lang="es-CR"/>
          </a:p>
        </p:txBody>
      </p:sp>
    </p:spTree>
    <p:extLst>
      <p:ext uri="{BB962C8B-B14F-4D97-AF65-F5344CB8AC3E}">
        <p14:creationId xmlns:p14="http://schemas.microsoft.com/office/powerpoint/2010/main" val="3509935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E53E75A3-9126-A110-63F2-2ED53ADCC4EA}"/>
              </a:ext>
            </a:extLst>
          </p:cNvPr>
          <p:cNvPicPr>
            <a:picLocks noChangeAspect="1"/>
          </p:cNvPicPr>
          <p:nvPr/>
        </p:nvPicPr>
        <p:blipFill>
          <a:blip r:embed="rId2"/>
          <a:stretch>
            <a:fillRect/>
          </a:stretch>
        </p:blipFill>
        <p:spPr>
          <a:xfrm>
            <a:off x="-1" y="0"/>
            <a:ext cx="24383999" cy="13716000"/>
          </a:xfrm>
          <a:prstGeom prst="rect">
            <a:avLst/>
          </a:prstGeom>
        </p:spPr>
      </p:pic>
      <p:pic>
        <p:nvPicPr>
          <p:cNvPr id="9" name="Imagen 8">
            <a:extLst>
              <a:ext uri="{FF2B5EF4-FFF2-40B4-BE49-F238E27FC236}">
                <a16:creationId xmlns:a16="http://schemas.microsoft.com/office/drawing/2014/main" id="{0CA1E0C8-BB75-530C-560D-C9ADC26E2474}"/>
              </a:ext>
            </a:extLst>
          </p:cNvPr>
          <p:cNvPicPr>
            <a:picLocks noChangeAspect="1"/>
          </p:cNvPicPr>
          <p:nvPr/>
        </p:nvPicPr>
        <p:blipFill>
          <a:blip r:embed="rId3"/>
          <a:stretch>
            <a:fillRect/>
          </a:stretch>
        </p:blipFill>
        <p:spPr>
          <a:xfrm>
            <a:off x="1242261" y="4159422"/>
            <a:ext cx="2242344" cy="2493979"/>
          </a:xfrm>
          <a:prstGeom prst="rect">
            <a:avLst/>
          </a:prstGeom>
        </p:spPr>
      </p:pic>
      <p:sp>
        <p:nvSpPr>
          <p:cNvPr id="11" name="CuadroTexto 10">
            <a:extLst>
              <a:ext uri="{FF2B5EF4-FFF2-40B4-BE49-F238E27FC236}">
                <a16:creationId xmlns:a16="http://schemas.microsoft.com/office/drawing/2014/main" id="{9B64768D-5138-DFF1-CF33-49C7FEE16B21}"/>
              </a:ext>
            </a:extLst>
          </p:cNvPr>
          <p:cNvSpPr txBox="1"/>
          <p:nvPr/>
        </p:nvSpPr>
        <p:spPr>
          <a:xfrm>
            <a:off x="3470806" y="4344582"/>
            <a:ext cx="13391808" cy="2123658"/>
          </a:xfrm>
          <a:prstGeom prst="rect">
            <a:avLst/>
          </a:prstGeom>
          <a:noFill/>
        </p:spPr>
        <p:txBody>
          <a:bodyPr wrap="none" rtlCol="0">
            <a:spAutoFit/>
          </a:bodyPr>
          <a:lstStyle/>
          <a:p>
            <a:pPr algn="ctr"/>
            <a:r>
              <a:rPr lang="es-CR" sz="6600" b="1" dirty="0">
                <a:solidFill>
                  <a:schemeClr val="bg1"/>
                </a:solidFill>
                <a:latin typeface="Rubik Light" pitchFamily="2" charset="-79"/>
                <a:cs typeface="Rubik Light" pitchFamily="2" charset="-79"/>
              </a:rPr>
              <a:t>Fortalecimiento del conocimiento</a:t>
            </a:r>
          </a:p>
          <a:p>
            <a:pPr algn="ctr"/>
            <a:r>
              <a:rPr lang="es-CR" sz="6600" b="1" dirty="0">
                <a:solidFill>
                  <a:schemeClr val="bg1"/>
                </a:solidFill>
                <a:latin typeface="Rubik Light" pitchFamily="2" charset="-79"/>
                <a:cs typeface="Rubik Light" pitchFamily="2" charset="-79"/>
              </a:rPr>
              <a:t> presupuestario</a:t>
            </a:r>
          </a:p>
        </p:txBody>
      </p:sp>
    </p:spTree>
    <p:extLst>
      <p:ext uri="{BB962C8B-B14F-4D97-AF65-F5344CB8AC3E}">
        <p14:creationId xmlns:p14="http://schemas.microsoft.com/office/powerpoint/2010/main" val="150724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7" y="0"/>
            <a:ext cx="24376317" cy="137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a:extLst>
              <a:ext uri="{FF2B5EF4-FFF2-40B4-BE49-F238E27FC236}">
                <a16:creationId xmlns:a16="http://schemas.microsoft.com/office/drawing/2014/main" id="{74CE77E3-C914-5E84-D2EA-EC919C0CFD5F}"/>
              </a:ext>
            </a:extLst>
          </p:cNvPr>
          <p:cNvPicPr>
            <a:picLocks noChangeAspect="1"/>
          </p:cNvPicPr>
          <p:nvPr/>
        </p:nvPicPr>
        <p:blipFill rotWithShape="1">
          <a:blip r:embed="rId2"/>
          <a:srcRect t="12"/>
          <a:stretch/>
        </p:blipFill>
        <p:spPr>
          <a:xfrm>
            <a:off x="20" y="2564"/>
            <a:ext cx="24382392" cy="13713436"/>
          </a:xfrm>
          <a:prstGeom prst="rect">
            <a:avLst/>
          </a:prstGeom>
        </p:spPr>
      </p:pic>
      <p:sp>
        <p:nvSpPr>
          <p:cNvPr id="6" name="CuadroTexto 5">
            <a:extLst>
              <a:ext uri="{FF2B5EF4-FFF2-40B4-BE49-F238E27FC236}">
                <a16:creationId xmlns:a16="http://schemas.microsoft.com/office/drawing/2014/main" id="{29C9F2B1-830B-4128-B9A9-BA984383EA85}"/>
              </a:ext>
            </a:extLst>
          </p:cNvPr>
          <p:cNvSpPr txBox="1"/>
          <p:nvPr/>
        </p:nvSpPr>
        <p:spPr>
          <a:xfrm>
            <a:off x="3659690" y="699501"/>
            <a:ext cx="17063030" cy="1323439"/>
          </a:xfrm>
          <a:prstGeom prst="rect">
            <a:avLst/>
          </a:prstGeom>
          <a:noFill/>
        </p:spPr>
        <p:txBody>
          <a:bodyPr wrap="square" rtlCol="0">
            <a:spAutoFit/>
          </a:bodyPr>
          <a:lstStyle/>
          <a:p>
            <a:pPr algn="ctr"/>
            <a:r>
              <a:rPr lang="es-ES" sz="4000" b="1" dirty="0">
                <a:solidFill>
                  <a:srgbClr val="05EB04"/>
                </a:solidFill>
                <a:latin typeface="Rubik Light" pitchFamily="2" charset="-79"/>
                <a:cs typeface="Rubik Light" pitchFamily="2" charset="-79"/>
              </a:rPr>
              <a:t>ARTÍCULO 110.-HECHOS GENERADORES DE RESPONSABILIDAD ADMINISTRATIVA</a:t>
            </a:r>
          </a:p>
        </p:txBody>
      </p:sp>
      <p:sp>
        <p:nvSpPr>
          <p:cNvPr id="3" name="Rectángulo 2">
            <a:extLst>
              <a:ext uri="{FF2B5EF4-FFF2-40B4-BE49-F238E27FC236}">
                <a16:creationId xmlns:a16="http://schemas.microsoft.com/office/drawing/2014/main" id="{68530595-E54B-6C9A-7805-184F8E61FC69}"/>
              </a:ext>
            </a:extLst>
          </p:cNvPr>
          <p:cNvSpPr/>
          <p:nvPr/>
        </p:nvSpPr>
        <p:spPr>
          <a:xfrm>
            <a:off x="2411236" y="2719877"/>
            <a:ext cx="20315715" cy="91592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solidFill>
                <a:srgbClr val="05EB04"/>
              </a:solidFill>
            </a:endParaRPr>
          </a:p>
        </p:txBody>
      </p:sp>
      <p:sp>
        <p:nvSpPr>
          <p:cNvPr id="8" name="CuadroTexto 7">
            <a:extLst>
              <a:ext uri="{FF2B5EF4-FFF2-40B4-BE49-F238E27FC236}">
                <a16:creationId xmlns:a16="http://schemas.microsoft.com/office/drawing/2014/main" id="{FBAE0814-9AFC-2BFD-FA7E-578CA825B08D}"/>
              </a:ext>
            </a:extLst>
          </p:cNvPr>
          <p:cNvSpPr txBox="1"/>
          <p:nvPr/>
        </p:nvSpPr>
        <p:spPr>
          <a:xfrm>
            <a:off x="8578296" y="3441680"/>
            <a:ext cx="13794024" cy="8248412"/>
          </a:xfrm>
          <a:prstGeom prst="rect">
            <a:avLst/>
          </a:prstGeom>
          <a:noFill/>
        </p:spPr>
        <p:txBody>
          <a:bodyPr wrap="square" rtlCol="0">
            <a:spAutoFit/>
          </a:bodyPr>
          <a:lstStyle/>
          <a:p>
            <a:pPr algn="just"/>
            <a:r>
              <a:rPr lang="es-ES" sz="3200" dirty="0"/>
              <a:t>e) Uso, administración, custodia o disposición de fondos públicos con finalidades diferentes a destinadas por ley, reglamento o acto administrativo singular, aunque sean de igual interés público o compatibles con fines de la entidad. </a:t>
            </a:r>
          </a:p>
          <a:p>
            <a:pPr algn="just"/>
            <a:endParaRPr lang="es-CR" sz="3200" dirty="0"/>
          </a:p>
          <a:p>
            <a:pPr algn="just"/>
            <a:r>
              <a:rPr lang="es-ES" sz="3200" dirty="0"/>
              <a:t>f) La autorización o realización de compromisos o erogaciones sin que exista contenido económico suficiente, debidamente presupuestado.</a:t>
            </a:r>
          </a:p>
          <a:p>
            <a:pPr algn="just"/>
            <a:endParaRPr lang="es-CR" sz="3200" dirty="0"/>
          </a:p>
          <a:p>
            <a:pPr algn="just"/>
            <a:r>
              <a:rPr lang="es-ES" sz="3200" dirty="0"/>
              <a:t>g) La autorización o realización de egresos manifiestamente innecesarios, exagerados o superfluos.</a:t>
            </a:r>
          </a:p>
          <a:p>
            <a:pPr algn="just"/>
            <a:endParaRPr lang="es-CR" sz="3200" dirty="0"/>
          </a:p>
          <a:p>
            <a:pPr algn="just"/>
            <a:r>
              <a:rPr lang="es-ES" sz="3200" dirty="0"/>
              <a:t>j) Incumplimiento total o parcial, gravemente injustificado, de metas señaladas en proyectos, programas y presupuestos.</a:t>
            </a:r>
          </a:p>
          <a:p>
            <a:pPr algn="just"/>
            <a:endParaRPr lang="es-CR" sz="3200" dirty="0"/>
          </a:p>
          <a:p>
            <a:pPr algn="just"/>
            <a:r>
              <a:rPr lang="es-ES" sz="3200" dirty="0"/>
              <a:t>o) Apartarse de las normas técnicas y los lineamientos en materia presupuestaria y contable emitidos por los órganos competentes.</a:t>
            </a:r>
          </a:p>
          <a:p>
            <a:endParaRPr lang="es-CR" dirty="0"/>
          </a:p>
        </p:txBody>
      </p:sp>
      <p:pic>
        <p:nvPicPr>
          <p:cNvPr id="10" name="Imagen 9">
            <a:extLst>
              <a:ext uri="{FF2B5EF4-FFF2-40B4-BE49-F238E27FC236}">
                <a16:creationId xmlns:a16="http://schemas.microsoft.com/office/drawing/2014/main" id="{39F7E00D-D71E-C266-DF07-C0D3AB2E96F6}"/>
              </a:ext>
            </a:extLst>
          </p:cNvPr>
          <p:cNvPicPr>
            <a:picLocks noChangeAspect="1"/>
          </p:cNvPicPr>
          <p:nvPr/>
        </p:nvPicPr>
        <p:blipFill>
          <a:blip r:embed="rId3"/>
          <a:stretch>
            <a:fillRect/>
          </a:stretch>
        </p:blipFill>
        <p:spPr>
          <a:xfrm>
            <a:off x="3034252" y="4740253"/>
            <a:ext cx="4921028" cy="4811673"/>
          </a:xfrm>
          <a:prstGeom prst="rect">
            <a:avLst/>
          </a:prstGeom>
        </p:spPr>
      </p:pic>
      <p:sp>
        <p:nvSpPr>
          <p:cNvPr id="11" name="CuadroTexto 10">
            <a:extLst>
              <a:ext uri="{FF2B5EF4-FFF2-40B4-BE49-F238E27FC236}">
                <a16:creationId xmlns:a16="http://schemas.microsoft.com/office/drawing/2014/main" id="{445F7D6A-4833-305B-6E26-AE405D78E41B}"/>
              </a:ext>
            </a:extLst>
          </p:cNvPr>
          <p:cNvSpPr txBox="1"/>
          <p:nvPr/>
        </p:nvSpPr>
        <p:spPr>
          <a:xfrm>
            <a:off x="1203960" y="12372154"/>
            <a:ext cx="13502640" cy="954107"/>
          </a:xfrm>
          <a:prstGeom prst="rect">
            <a:avLst/>
          </a:prstGeom>
          <a:noFill/>
        </p:spPr>
        <p:txBody>
          <a:bodyPr wrap="square" rtlCol="0">
            <a:spAutoFit/>
          </a:bodyPr>
          <a:lstStyle/>
          <a:p>
            <a:r>
              <a:rPr lang="es-ES" sz="2800" dirty="0"/>
              <a:t>Fuente: Reglamento Ley de la Administración Financiera de la República y Presupuestos Públicos.</a:t>
            </a:r>
            <a:endParaRPr lang="es-CR" sz="2800" dirty="0"/>
          </a:p>
        </p:txBody>
      </p:sp>
    </p:spTree>
    <p:extLst>
      <p:ext uri="{BB962C8B-B14F-4D97-AF65-F5344CB8AC3E}">
        <p14:creationId xmlns:p14="http://schemas.microsoft.com/office/powerpoint/2010/main" val="180584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7" y="0"/>
            <a:ext cx="24376317" cy="137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a:extLst>
              <a:ext uri="{FF2B5EF4-FFF2-40B4-BE49-F238E27FC236}">
                <a16:creationId xmlns:a16="http://schemas.microsoft.com/office/drawing/2014/main" id="{74CE77E3-C914-5E84-D2EA-EC919C0CFD5F}"/>
              </a:ext>
            </a:extLst>
          </p:cNvPr>
          <p:cNvPicPr>
            <a:picLocks noChangeAspect="1"/>
          </p:cNvPicPr>
          <p:nvPr/>
        </p:nvPicPr>
        <p:blipFill rotWithShape="1">
          <a:blip r:embed="rId2"/>
          <a:srcRect t="12"/>
          <a:stretch/>
        </p:blipFill>
        <p:spPr>
          <a:xfrm>
            <a:off x="20" y="2564"/>
            <a:ext cx="24382392" cy="13713436"/>
          </a:xfrm>
          <a:prstGeom prst="rect">
            <a:avLst/>
          </a:prstGeom>
        </p:spPr>
      </p:pic>
      <p:sp>
        <p:nvSpPr>
          <p:cNvPr id="6" name="CuadroTexto 5">
            <a:extLst>
              <a:ext uri="{FF2B5EF4-FFF2-40B4-BE49-F238E27FC236}">
                <a16:creationId xmlns:a16="http://schemas.microsoft.com/office/drawing/2014/main" id="{29C9F2B1-830B-4128-B9A9-BA984383EA85}"/>
              </a:ext>
            </a:extLst>
          </p:cNvPr>
          <p:cNvSpPr txBox="1"/>
          <p:nvPr/>
        </p:nvSpPr>
        <p:spPr>
          <a:xfrm>
            <a:off x="3659690" y="699501"/>
            <a:ext cx="17063030" cy="707886"/>
          </a:xfrm>
          <a:prstGeom prst="rect">
            <a:avLst/>
          </a:prstGeom>
          <a:noFill/>
        </p:spPr>
        <p:txBody>
          <a:bodyPr wrap="square" rtlCol="0">
            <a:spAutoFit/>
          </a:bodyPr>
          <a:lstStyle/>
          <a:p>
            <a:pPr algn="ctr"/>
            <a:r>
              <a:rPr lang="es-ES" sz="4000" b="1" dirty="0">
                <a:solidFill>
                  <a:srgbClr val="05EB04"/>
                </a:solidFill>
                <a:latin typeface="Rubik Light" pitchFamily="2" charset="-79"/>
                <a:cs typeface="Rubik Light" pitchFamily="2" charset="-79"/>
              </a:rPr>
              <a:t>NORMAS INTERNAS PARA LA EJECUCIÓN PRESUPUESTARIA</a:t>
            </a:r>
          </a:p>
        </p:txBody>
      </p:sp>
      <p:sp>
        <p:nvSpPr>
          <p:cNvPr id="3" name="Rectángulo 2">
            <a:extLst>
              <a:ext uri="{FF2B5EF4-FFF2-40B4-BE49-F238E27FC236}">
                <a16:creationId xmlns:a16="http://schemas.microsoft.com/office/drawing/2014/main" id="{68530595-E54B-6C9A-7805-184F8E61FC69}"/>
              </a:ext>
            </a:extLst>
          </p:cNvPr>
          <p:cNvSpPr/>
          <p:nvPr/>
        </p:nvSpPr>
        <p:spPr>
          <a:xfrm>
            <a:off x="2411236" y="2719877"/>
            <a:ext cx="20315715" cy="91592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solidFill>
                <a:srgbClr val="05EB04"/>
              </a:solidFill>
            </a:endParaRPr>
          </a:p>
        </p:txBody>
      </p:sp>
      <p:sp>
        <p:nvSpPr>
          <p:cNvPr id="8" name="CuadroTexto 7">
            <a:extLst>
              <a:ext uri="{FF2B5EF4-FFF2-40B4-BE49-F238E27FC236}">
                <a16:creationId xmlns:a16="http://schemas.microsoft.com/office/drawing/2014/main" id="{FBAE0814-9AFC-2BFD-FA7E-578CA825B08D}"/>
              </a:ext>
            </a:extLst>
          </p:cNvPr>
          <p:cNvSpPr txBox="1"/>
          <p:nvPr/>
        </p:nvSpPr>
        <p:spPr>
          <a:xfrm>
            <a:off x="2862122" y="3364736"/>
            <a:ext cx="13794024" cy="7478970"/>
          </a:xfrm>
          <a:prstGeom prst="rect">
            <a:avLst/>
          </a:prstGeom>
          <a:noFill/>
        </p:spPr>
        <p:txBody>
          <a:bodyPr wrap="square" rtlCol="0">
            <a:spAutoFit/>
          </a:bodyPr>
          <a:lstStyle/>
          <a:p>
            <a:pPr algn="just"/>
            <a:r>
              <a:rPr lang="es-ES" sz="3200" dirty="0"/>
              <a:t>1. </a:t>
            </a:r>
            <a:r>
              <a:rPr lang="es-ES" sz="3200" b="1" dirty="0"/>
              <a:t>Contenido Presupuestario</a:t>
            </a:r>
            <a:r>
              <a:rPr lang="es-ES" sz="3200" dirty="0"/>
              <a:t>. Todo Centro Gestor, antes de ejecutar el gasto, previamente debe disponer de una solicitud interna de recursos o reserva para compras mediante Caja Chica, solicitud de pedido para contrataciones de Licitaciones Reducidas, Menores y Mayores y demás procedimientos de excepción que se requieran</a:t>
            </a:r>
          </a:p>
          <a:p>
            <a:pPr algn="just"/>
            <a:endParaRPr lang="es-CR" sz="3200" dirty="0"/>
          </a:p>
          <a:p>
            <a:pPr algn="just"/>
            <a:r>
              <a:rPr lang="es-ES" sz="3200" dirty="0"/>
              <a:t>9. </a:t>
            </a:r>
            <a:r>
              <a:rPr lang="es-ES" sz="3200" b="1" dirty="0"/>
              <a:t>Autorización ante el Consejo Superior</a:t>
            </a:r>
            <a:r>
              <a:rPr lang="es-ES" sz="3200" dirty="0"/>
              <a:t>. Corresponde al Consejo Superior autorizar el trámite para cursos, seminarios, viajes , recepciones, entre otros, cuando se supere el monto de los ¢500,000.00 </a:t>
            </a:r>
          </a:p>
          <a:p>
            <a:pPr algn="just"/>
            <a:endParaRPr lang="es-CR" sz="3200" dirty="0"/>
          </a:p>
          <a:p>
            <a:pPr algn="just"/>
            <a:r>
              <a:rPr lang="es-ES" sz="3200" dirty="0"/>
              <a:t>11. </a:t>
            </a:r>
            <a:r>
              <a:rPr lang="es-ES" sz="3200" b="1" dirty="0"/>
              <a:t>Gastos con cargos a la Caja Chica</a:t>
            </a:r>
            <a:r>
              <a:rPr lang="es-ES" sz="3200" dirty="0"/>
              <a:t>. Para la gestión de  Reservas por Caja Chica, es responsabilidad de la oficina solicitante, esto con la debida justificación, respaldo y contenido presupuestario, por lo que el Departamento Financiero Contable ni la Dirección Ejecutiva brindarán autorizaciones específicas al respecto.</a:t>
            </a:r>
            <a:endParaRPr lang="es-CR" dirty="0"/>
          </a:p>
        </p:txBody>
      </p:sp>
      <p:sp>
        <p:nvSpPr>
          <p:cNvPr id="11" name="CuadroTexto 10">
            <a:extLst>
              <a:ext uri="{FF2B5EF4-FFF2-40B4-BE49-F238E27FC236}">
                <a16:creationId xmlns:a16="http://schemas.microsoft.com/office/drawing/2014/main" id="{445F7D6A-4833-305B-6E26-AE405D78E41B}"/>
              </a:ext>
            </a:extLst>
          </p:cNvPr>
          <p:cNvSpPr txBox="1"/>
          <p:nvPr/>
        </p:nvSpPr>
        <p:spPr>
          <a:xfrm>
            <a:off x="1203960" y="12372154"/>
            <a:ext cx="13502640" cy="523220"/>
          </a:xfrm>
          <a:prstGeom prst="rect">
            <a:avLst/>
          </a:prstGeom>
          <a:noFill/>
        </p:spPr>
        <p:txBody>
          <a:bodyPr wrap="square" rtlCol="0">
            <a:spAutoFit/>
          </a:bodyPr>
          <a:lstStyle/>
          <a:p>
            <a:r>
              <a:rPr lang="es-ES" sz="2800" dirty="0"/>
              <a:t>Fuente:  Circular No.13-2024  Normas de Ejecución Presupuestaria </a:t>
            </a:r>
            <a:endParaRPr lang="es-CR" sz="2800" dirty="0"/>
          </a:p>
        </p:txBody>
      </p:sp>
      <p:pic>
        <p:nvPicPr>
          <p:cNvPr id="4" name="Imagen 3">
            <a:extLst>
              <a:ext uri="{FF2B5EF4-FFF2-40B4-BE49-F238E27FC236}">
                <a16:creationId xmlns:a16="http://schemas.microsoft.com/office/drawing/2014/main" id="{3F978F7A-9772-EB89-AD7A-ECA40B402101}"/>
              </a:ext>
            </a:extLst>
          </p:cNvPr>
          <p:cNvPicPr>
            <a:picLocks noChangeAspect="1"/>
          </p:cNvPicPr>
          <p:nvPr/>
        </p:nvPicPr>
        <p:blipFill>
          <a:blip r:embed="rId3"/>
          <a:stretch>
            <a:fillRect/>
          </a:stretch>
        </p:blipFill>
        <p:spPr>
          <a:xfrm rot="631851">
            <a:off x="17320726" y="5452292"/>
            <a:ext cx="5131948" cy="2811415"/>
          </a:xfrm>
          <a:prstGeom prst="rect">
            <a:avLst/>
          </a:prstGeom>
        </p:spPr>
      </p:pic>
    </p:spTree>
    <p:extLst>
      <p:ext uri="{BB962C8B-B14F-4D97-AF65-F5344CB8AC3E}">
        <p14:creationId xmlns:p14="http://schemas.microsoft.com/office/powerpoint/2010/main" val="115498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7" y="0"/>
            <a:ext cx="24376317" cy="137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a:extLst>
              <a:ext uri="{FF2B5EF4-FFF2-40B4-BE49-F238E27FC236}">
                <a16:creationId xmlns:a16="http://schemas.microsoft.com/office/drawing/2014/main" id="{74CE77E3-C914-5E84-D2EA-EC919C0CFD5F}"/>
              </a:ext>
            </a:extLst>
          </p:cNvPr>
          <p:cNvPicPr>
            <a:picLocks noChangeAspect="1"/>
          </p:cNvPicPr>
          <p:nvPr/>
        </p:nvPicPr>
        <p:blipFill rotWithShape="1">
          <a:blip r:embed="rId2"/>
          <a:srcRect t="12"/>
          <a:stretch/>
        </p:blipFill>
        <p:spPr>
          <a:xfrm>
            <a:off x="20" y="2564"/>
            <a:ext cx="24382392" cy="13713436"/>
          </a:xfrm>
          <a:prstGeom prst="rect">
            <a:avLst/>
          </a:prstGeom>
        </p:spPr>
      </p:pic>
      <p:sp>
        <p:nvSpPr>
          <p:cNvPr id="6" name="CuadroTexto 5">
            <a:extLst>
              <a:ext uri="{FF2B5EF4-FFF2-40B4-BE49-F238E27FC236}">
                <a16:creationId xmlns:a16="http://schemas.microsoft.com/office/drawing/2014/main" id="{29C9F2B1-830B-4128-B9A9-BA984383EA85}"/>
              </a:ext>
            </a:extLst>
          </p:cNvPr>
          <p:cNvSpPr txBox="1"/>
          <p:nvPr/>
        </p:nvSpPr>
        <p:spPr>
          <a:xfrm>
            <a:off x="3659690" y="699501"/>
            <a:ext cx="17063030" cy="707886"/>
          </a:xfrm>
          <a:prstGeom prst="rect">
            <a:avLst/>
          </a:prstGeom>
          <a:noFill/>
        </p:spPr>
        <p:txBody>
          <a:bodyPr wrap="square" rtlCol="0">
            <a:spAutoFit/>
          </a:bodyPr>
          <a:lstStyle/>
          <a:p>
            <a:pPr algn="ctr"/>
            <a:r>
              <a:rPr lang="es-ES" sz="4000" b="1" dirty="0">
                <a:solidFill>
                  <a:srgbClr val="05EB04"/>
                </a:solidFill>
                <a:latin typeface="Rubik Light" pitchFamily="2" charset="-79"/>
                <a:cs typeface="Rubik Light" pitchFamily="2" charset="-79"/>
              </a:rPr>
              <a:t>NORMAS INTERNAS PARA LA EJECUCIÓN PRESUPUESTARIA</a:t>
            </a:r>
          </a:p>
        </p:txBody>
      </p:sp>
      <p:sp>
        <p:nvSpPr>
          <p:cNvPr id="3" name="Rectángulo 2">
            <a:extLst>
              <a:ext uri="{FF2B5EF4-FFF2-40B4-BE49-F238E27FC236}">
                <a16:creationId xmlns:a16="http://schemas.microsoft.com/office/drawing/2014/main" id="{68530595-E54B-6C9A-7805-184F8E61FC69}"/>
              </a:ext>
            </a:extLst>
          </p:cNvPr>
          <p:cNvSpPr/>
          <p:nvPr/>
        </p:nvSpPr>
        <p:spPr>
          <a:xfrm>
            <a:off x="2411236" y="2719877"/>
            <a:ext cx="20315715" cy="91592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solidFill>
                <a:srgbClr val="05EB04"/>
              </a:solidFill>
            </a:endParaRPr>
          </a:p>
        </p:txBody>
      </p:sp>
      <p:sp>
        <p:nvSpPr>
          <p:cNvPr id="8" name="CuadroTexto 7">
            <a:extLst>
              <a:ext uri="{FF2B5EF4-FFF2-40B4-BE49-F238E27FC236}">
                <a16:creationId xmlns:a16="http://schemas.microsoft.com/office/drawing/2014/main" id="{FBAE0814-9AFC-2BFD-FA7E-578CA825B08D}"/>
              </a:ext>
            </a:extLst>
          </p:cNvPr>
          <p:cNvSpPr txBox="1"/>
          <p:nvPr/>
        </p:nvSpPr>
        <p:spPr>
          <a:xfrm>
            <a:off x="7305630" y="4508205"/>
            <a:ext cx="14801939" cy="5016758"/>
          </a:xfrm>
          <a:prstGeom prst="rect">
            <a:avLst/>
          </a:prstGeom>
          <a:noFill/>
        </p:spPr>
        <p:txBody>
          <a:bodyPr wrap="square" rtlCol="0">
            <a:spAutoFit/>
          </a:bodyPr>
          <a:lstStyle/>
          <a:p>
            <a:pPr algn="just"/>
            <a:r>
              <a:rPr lang="es-ES" sz="3200" dirty="0"/>
              <a:t>13. </a:t>
            </a:r>
            <a:r>
              <a:rPr lang="es-ES" sz="3200" b="1" dirty="0"/>
              <a:t>Compra de vehículos</a:t>
            </a:r>
            <a:r>
              <a:rPr lang="es-ES" sz="3200" dirty="0"/>
              <a:t>. El Departamento de Proveeduría será el responsable de la adquisición de vehículos según  el procedimiento establecido para los efectos.</a:t>
            </a:r>
          </a:p>
          <a:p>
            <a:pPr algn="just"/>
            <a:endParaRPr lang="es-CR" sz="3200" dirty="0"/>
          </a:p>
          <a:p>
            <a:pPr algn="just"/>
            <a:r>
              <a:rPr lang="es-ES" sz="3200" dirty="0"/>
              <a:t>18. </a:t>
            </a:r>
            <a:r>
              <a:rPr lang="es-ES" sz="3200" b="1" dirty="0"/>
              <a:t>Bienes Restringidos. </a:t>
            </a:r>
            <a:r>
              <a:rPr lang="es-ES" sz="3200" dirty="0"/>
              <a:t>Solo se podrán adquirir con autorización de la Dirección Ejecutiva.</a:t>
            </a:r>
          </a:p>
          <a:p>
            <a:pPr algn="just"/>
            <a:endParaRPr lang="es-CR" sz="3200" dirty="0"/>
          </a:p>
          <a:p>
            <a:pPr algn="just"/>
            <a:r>
              <a:rPr lang="es-ES" sz="3200" dirty="0"/>
              <a:t>25. </a:t>
            </a:r>
            <a:r>
              <a:rPr lang="es-ES" sz="3200" b="1" dirty="0"/>
              <a:t>Uso eficiente de los recursos asignados. </a:t>
            </a:r>
            <a:r>
              <a:rPr lang="es-ES" sz="3200" dirty="0"/>
              <a:t>Las personas jerarcas de las diferentes instancias serán responsables por el uso eficiente de los recursos asignados a sus programas y establecerán controles que les permitan su debida administración a lo largo de todo el ejercicio presupuestario. </a:t>
            </a:r>
            <a:endParaRPr lang="es-CR" dirty="0"/>
          </a:p>
        </p:txBody>
      </p:sp>
      <p:pic>
        <p:nvPicPr>
          <p:cNvPr id="4" name="Imagen 3">
            <a:extLst>
              <a:ext uri="{FF2B5EF4-FFF2-40B4-BE49-F238E27FC236}">
                <a16:creationId xmlns:a16="http://schemas.microsoft.com/office/drawing/2014/main" id="{ACCCD9AE-9B5C-72DD-6748-E550F24EB2BE}"/>
              </a:ext>
            </a:extLst>
          </p:cNvPr>
          <p:cNvPicPr>
            <a:picLocks noChangeAspect="1"/>
          </p:cNvPicPr>
          <p:nvPr/>
        </p:nvPicPr>
        <p:blipFill>
          <a:blip r:embed="rId3"/>
          <a:stretch>
            <a:fillRect/>
          </a:stretch>
        </p:blipFill>
        <p:spPr>
          <a:xfrm>
            <a:off x="2408188" y="5188688"/>
            <a:ext cx="4829326" cy="3922510"/>
          </a:xfrm>
          <a:prstGeom prst="rect">
            <a:avLst/>
          </a:prstGeom>
        </p:spPr>
      </p:pic>
      <p:sp>
        <p:nvSpPr>
          <p:cNvPr id="7" name="CuadroTexto 6">
            <a:extLst>
              <a:ext uri="{FF2B5EF4-FFF2-40B4-BE49-F238E27FC236}">
                <a16:creationId xmlns:a16="http://schemas.microsoft.com/office/drawing/2014/main" id="{A8045524-73DC-6130-52A3-EB5D5E2CDE7A}"/>
              </a:ext>
            </a:extLst>
          </p:cNvPr>
          <p:cNvSpPr txBox="1"/>
          <p:nvPr/>
        </p:nvSpPr>
        <p:spPr>
          <a:xfrm>
            <a:off x="1203960" y="12372154"/>
            <a:ext cx="13502640" cy="523220"/>
          </a:xfrm>
          <a:prstGeom prst="rect">
            <a:avLst/>
          </a:prstGeom>
          <a:noFill/>
        </p:spPr>
        <p:txBody>
          <a:bodyPr wrap="square" rtlCol="0">
            <a:spAutoFit/>
          </a:bodyPr>
          <a:lstStyle/>
          <a:p>
            <a:r>
              <a:rPr lang="es-ES" sz="2800" dirty="0"/>
              <a:t>Fuente:  Circular No.13-2024  Normas de Ejecución Presupuestaria </a:t>
            </a:r>
            <a:endParaRPr lang="es-CR" sz="2800" dirty="0"/>
          </a:p>
        </p:txBody>
      </p:sp>
    </p:spTree>
    <p:extLst>
      <p:ext uri="{BB962C8B-B14F-4D97-AF65-F5344CB8AC3E}">
        <p14:creationId xmlns:p14="http://schemas.microsoft.com/office/powerpoint/2010/main" val="659550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7" y="0"/>
            <a:ext cx="24376317" cy="137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a:extLst>
              <a:ext uri="{FF2B5EF4-FFF2-40B4-BE49-F238E27FC236}">
                <a16:creationId xmlns:a16="http://schemas.microsoft.com/office/drawing/2014/main" id="{74CE77E3-C914-5E84-D2EA-EC919C0CFD5F}"/>
              </a:ext>
            </a:extLst>
          </p:cNvPr>
          <p:cNvPicPr>
            <a:picLocks noChangeAspect="1"/>
          </p:cNvPicPr>
          <p:nvPr/>
        </p:nvPicPr>
        <p:blipFill rotWithShape="1">
          <a:blip r:embed="rId2"/>
          <a:srcRect t="12"/>
          <a:stretch/>
        </p:blipFill>
        <p:spPr>
          <a:xfrm>
            <a:off x="20" y="2564"/>
            <a:ext cx="24382392" cy="13713436"/>
          </a:xfrm>
          <a:prstGeom prst="rect">
            <a:avLst/>
          </a:prstGeom>
        </p:spPr>
      </p:pic>
      <p:sp>
        <p:nvSpPr>
          <p:cNvPr id="6" name="CuadroTexto 5">
            <a:extLst>
              <a:ext uri="{FF2B5EF4-FFF2-40B4-BE49-F238E27FC236}">
                <a16:creationId xmlns:a16="http://schemas.microsoft.com/office/drawing/2014/main" id="{29C9F2B1-830B-4128-B9A9-BA984383EA85}"/>
              </a:ext>
            </a:extLst>
          </p:cNvPr>
          <p:cNvSpPr txBox="1"/>
          <p:nvPr/>
        </p:nvSpPr>
        <p:spPr>
          <a:xfrm>
            <a:off x="3659690" y="699501"/>
            <a:ext cx="17063030" cy="707886"/>
          </a:xfrm>
          <a:prstGeom prst="rect">
            <a:avLst/>
          </a:prstGeom>
          <a:noFill/>
        </p:spPr>
        <p:txBody>
          <a:bodyPr wrap="square" rtlCol="0">
            <a:spAutoFit/>
          </a:bodyPr>
          <a:lstStyle/>
          <a:p>
            <a:pPr algn="ctr"/>
            <a:r>
              <a:rPr lang="es-ES" sz="4000" b="1" dirty="0">
                <a:solidFill>
                  <a:srgbClr val="05EB04"/>
                </a:solidFill>
                <a:latin typeface="Rubik Light" pitchFamily="2" charset="-79"/>
                <a:cs typeface="Rubik Light" pitchFamily="2" charset="-79"/>
              </a:rPr>
              <a:t>NORMAS INTERNAS PARA LA EJECUCIÓN PRESUPUESTARIA</a:t>
            </a:r>
          </a:p>
        </p:txBody>
      </p:sp>
      <p:sp>
        <p:nvSpPr>
          <p:cNvPr id="3" name="Rectángulo 2">
            <a:extLst>
              <a:ext uri="{FF2B5EF4-FFF2-40B4-BE49-F238E27FC236}">
                <a16:creationId xmlns:a16="http://schemas.microsoft.com/office/drawing/2014/main" id="{68530595-E54B-6C9A-7805-184F8E61FC69}"/>
              </a:ext>
            </a:extLst>
          </p:cNvPr>
          <p:cNvSpPr/>
          <p:nvPr/>
        </p:nvSpPr>
        <p:spPr>
          <a:xfrm>
            <a:off x="2411236" y="2719877"/>
            <a:ext cx="20315715" cy="91592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solidFill>
                <a:srgbClr val="05EB04"/>
              </a:solidFill>
            </a:endParaRPr>
          </a:p>
        </p:txBody>
      </p:sp>
      <p:sp>
        <p:nvSpPr>
          <p:cNvPr id="8" name="CuadroTexto 7">
            <a:extLst>
              <a:ext uri="{FF2B5EF4-FFF2-40B4-BE49-F238E27FC236}">
                <a16:creationId xmlns:a16="http://schemas.microsoft.com/office/drawing/2014/main" id="{FBAE0814-9AFC-2BFD-FA7E-578CA825B08D}"/>
              </a:ext>
            </a:extLst>
          </p:cNvPr>
          <p:cNvSpPr txBox="1"/>
          <p:nvPr/>
        </p:nvSpPr>
        <p:spPr>
          <a:xfrm>
            <a:off x="2862122" y="3482726"/>
            <a:ext cx="12141611" cy="7971413"/>
          </a:xfrm>
          <a:prstGeom prst="rect">
            <a:avLst/>
          </a:prstGeom>
          <a:noFill/>
        </p:spPr>
        <p:txBody>
          <a:bodyPr wrap="square" rtlCol="0">
            <a:spAutoFit/>
          </a:bodyPr>
          <a:lstStyle/>
          <a:p>
            <a:pPr algn="just"/>
            <a:r>
              <a:rPr lang="es-ES" sz="3200" dirty="0"/>
              <a:t>26. </a:t>
            </a:r>
            <a:r>
              <a:rPr lang="es-ES" sz="3200" b="1" dirty="0"/>
              <a:t>Reasignación de recursos a otras necesidades institucionales. </a:t>
            </a:r>
            <a:r>
              <a:rPr lang="es-ES" sz="3200" dirty="0"/>
              <a:t>Los recursos que estén ociosos o sobre los cuales no se cuente con un plan de compras, serán recortados por el Departamento Financiero Contable mediante Modificación Externa, previa indicación y autorización de la Dirección Ejecutiva, para la atención de otras necesidades institucionales.</a:t>
            </a:r>
          </a:p>
          <a:p>
            <a:pPr algn="just"/>
            <a:r>
              <a:rPr lang="es-ES" sz="3200" dirty="0"/>
              <a:t> </a:t>
            </a:r>
            <a:endParaRPr lang="es-CR" sz="3200" dirty="0"/>
          </a:p>
          <a:p>
            <a:pPr algn="just"/>
            <a:r>
              <a:rPr lang="es-ES" sz="3200" dirty="0"/>
              <a:t>29. </a:t>
            </a:r>
            <a:r>
              <a:rPr lang="es-ES" sz="3200" b="1" dirty="0"/>
              <a:t>Seguimiento a los saldos que quedan en los pedidos y reservas, producto de aprobación de actas y pago de facturas. </a:t>
            </a:r>
            <a:r>
              <a:rPr lang="es-ES" sz="3200" dirty="0"/>
              <a:t>Todo centro gestor tiene la obligación de darle seguimiento, al menos una vez al mes, a los saldos que quedan en los pedidos y reservas una vez que se realice el proceso de aprobación de actas y pago de facturas, de forma tal que se proceda de inmediato con la solicitud del trámite del caduco respectivo, que permita que los recursos sobrantes se puedan utilizar en otras necesidades institucionales y evitar compromisos no devengados innecesarios </a:t>
            </a:r>
          </a:p>
        </p:txBody>
      </p:sp>
      <p:pic>
        <p:nvPicPr>
          <p:cNvPr id="4" name="Imagen 3">
            <a:extLst>
              <a:ext uri="{FF2B5EF4-FFF2-40B4-BE49-F238E27FC236}">
                <a16:creationId xmlns:a16="http://schemas.microsoft.com/office/drawing/2014/main" id="{CC8C0968-C6BA-0E14-01DE-742CEF125815}"/>
              </a:ext>
            </a:extLst>
          </p:cNvPr>
          <p:cNvPicPr>
            <a:picLocks noChangeAspect="1"/>
          </p:cNvPicPr>
          <p:nvPr/>
        </p:nvPicPr>
        <p:blipFill>
          <a:blip r:embed="rId3"/>
          <a:stretch>
            <a:fillRect/>
          </a:stretch>
        </p:blipFill>
        <p:spPr>
          <a:xfrm>
            <a:off x="15454619" y="4271678"/>
            <a:ext cx="6944162" cy="5235972"/>
          </a:xfrm>
          <a:prstGeom prst="rect">
            <a:avLst/>
          </a:prstGeom>
        </p:spPr>
      </p:pic>
      <p:sp>
        <p:nvSpPr>
          <p:cNvPr id="7" name="CuadroTexto 6">
            <a:extLst>
              <a:ext uri="{FF2B5EF4-FFF2-40B4-BE49-F238E27FC236}">
                <a16:creationId xmlns:a16="http://schemas.microsoft.com/office/drawing/2014/main" id="{2DD591F1-4883-CA1F-32AA-EF0DC2B26036}"/>
              </a:ext>
            </a:extLst>
          </p:cNvPr>
          <p:cNvSpPr txBox="1"/>
          <p:nvPr/>
        </p:nvSpPr>
        <p:spPr>
          <a:xfrm>
            <a:off x="1203960" y="12372154"/>
            <a:ext cx="13502640" cy="523220"/>
          </a:xfrm>
          <a:prstGeom prst="rect">
            <a:avLst/>
          </a:prstGeom>
          <a:noFill/>
        </p:spPr>
        <p:txBody>
          <a:bodyPr wrap="square" rtlCol="0">
            <a:spAutoFit/>
          </a:bodyPr>
          <a:lstStyle/>
          <a:p>
            <a:r>
              <a:rPr lang="es-ES" sz="2800" dirty="0"/>
              <a:t>Fuente:  Circular No.13-2024  Normas de Ejecución Presupuestaria </a:t>
            </a:r>
            <a:endParaRPr lang="es-CR" sz="2800" dirty="0"/>
          </a:p>
        </p:txBody>
      </p:sp>
    </p:spTree>
    <p:extLst>
      <p:ext uri="{BB962C8B-B14F-4D97-AF65-F5344CB8AC3E}">
        <p14:creationId xmlns:p14="http://schemas.microsoft.com/office/powerpoint/2010/main" val="95497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7" y="0"/>
            <a:ext cx="24376317" cy="137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a:extLst>
              <a:ext uri="{FF2B5EF4-FFF2-40B4-BE49-F238E27FC236}">
                <a16:creationId xmlns:a16="http://schemas.microsoft.com/office/drawing/2014/main" id="{74CE77E3-C914-5E84-D2EA-EC919C0CFD5F}"/>
              </a:ext>
            </a:extLst>
          </p:cNvPr>
          <p:cNvPicPr>
            <a:picLocks noChangeAspect="1"/>
          </p:cNvPicPr>
          <p:nvPr/>
        </p:nvPicPr>
        <p:blipFill rotWithShape="1">
          <a:blip r:embed="rId2"/>
          <a:srcRect t="12"/>
          <a:stretch/>
        </p:blipFill>
        <p:spPr>
          <a:xfrm>
            <a:off x="20" y="2564"/>
            <a:ext cx="24382392" cy="13713436"/>
          </a:xfrm>
          <a:prstGeom prst="rect">
            <a:avLst/>
          </a:prstGeom>
        </p:spPr>
      </p:pic>
      <p:sp>
        <p:nvSpPr>
          <p:cNvPr id="6" name="CuadroTexto 5">
            <a:extLst>
              <a:ext uri="{FF2B5EF4-FFF2-40B4-BE49-F238E27FC236}">
                <a16:creationId xmlns:a16="http://schemas.microsoft.com/office/drawing/2014/main" id="{29C9F2B1-830B-4128-B9A9-BA984383EA85}"/>
              </a:ext>
            </a:extLst>
          </p:cNvPr>
          <p:cNvSpPr txBox="1"/>
          <p:nvPr/>
        </p:nvSpPr>
        <p:spPr>
          <a:xfrm>
            <a:off x="3659690" y="699501"/>
            <a:ext cx="17063030" cy="707886"/>
          </a:xfrm>
          <a:prstGeom prst="rect">
            <a:avLst/>
          </a:prstGeom>
          <a:noFill/>
        </p:spPr>
        <p:txBody>
          <a:bodyPr wrap="square" rtlCol="0">
            <a:spAutoFit/>
          </a:bodyPr>
          <a:lstStyle/>
          <a:p>
            <a:pPr algn="ctr"/>
            <a:r>
              <a:rPr lang="es-ES" sz="4000" b="1" dirty="0">
                <a:solidFill>
                  <a:srgbClr val="05EB04"/>
                </a:solidFill>
                <a:latin typeface="Rubik Light" pitchFamily="2" charset="-79"/>
                <a:cs typeface="Rubik Light" pitchFamily="2" charset="-79"/>
              </a:rPr>
              <a:t>NORMAS INTERNAS PARA LA EJECUCIÓN PRESUPUESTARIA</a:t>
            </a:r>
          </a:p>
        </p:txBody>
      </p:sp>
      <p:sp>
        <p:nvSpPr>
          <p:cNvPr id="3" name="Rectángulo 2">
            <a:extLst>
              <a:ext uri="{FF2B5EF4-FFF2-40B4-BE49-F238E27FC236}">
                <a16:creationId xmlns:a16="http://schemas.microsoft.com/office/drawing/2014/main" id="{68530595-E54B-6C9A-7805-184F8E61FC69}"/>
              </a:ext>
            </a:extLst>
          </p:cNvPr>
          <p:cNvSpPr/>
          <p:nvPr/>
        </p:nvSpPr>
        <p:spPr>
          <a:xfrm>
            <a:off x="2411236" y="2719877"/>
            <a:ext cx="20315715" cy="91592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solidFill>
                <a:srgbClr val="05EB04"/>
              </a:solidFill>
            </a:endParaRPr>
          </a:p>
        </p:txBody>
      </p:sp>
      <p:sp>
        <p:nvSpPr>
          <p:cNvPr id="8" name="CuadroTexto 7">
            <a:extLst>
              <a:ext uri="{FF2B5EF4-FFF2-40B4-BE49-F238E27FC236}">
                <a16:creationId xmlns:a16="http://schemas.microsoft.com/office/drawing/2014/main" id="{FBAE0814-9AFC-2BFD-FA7E-578CA825B08D}"/>
              </a:ext>
            </a:extLst>
          </p:cNvPr>
          <p:cNvSpPr txBox="1"/>
          <p:nvPr/>
        </p:nvSpPr>
        <p:spPr>
          <a:xfrm>
            <a:off x="6136950" y="2923414"/>
            <a:ext cx="13794024" cy="9448740"/>
          </a:xfrm>
          <a:prstGeom prst="rect">
            <a:avLst/>
          </a:prstGeom>
          <a:noFill/>
        </p:spPr>
        <p:txBody>
          <a:bodyPr wrap="square" rtlCol="0">
            <a:spAutoFit/>
          </a:bodyPr>
          <a:lstStyle/>
          <a:p>
            <a:pPr algn="just"/>
            <a:r>
              <a:rPr lang="es-ES" sz="3200" dirty="0"/>
              <a:t>32. </a:t>
            </a:r>
            <a:r>
              <a:rPr lang="es-ES" sz="3200" b="1" dirty="0"/>
              <a:t>Lineamientos de contención del gasto.</a:t>
            </a:r>
            <a:r>
              <a:rPr lang="es-ES" sz="3200" dirty="0"/>
              <a:t> Son de acatamiento obligatorio las normas de contención del gasto aprobadas por Corte Plena </a:t>
            </a:r>
            <a:r>
              <a:rPr lang="es-ES" sz="3200" dirty="0" err="1"/>
              <a:t>N°</a:t>
            </a:r>
            <a:r>
              <a:rPr lang="es-ES" sz="3200" dirty="0"/>
              <a:t> 27-2017 de 21 de agosto 2017, artículo XVI, </a:t>
            </a:r>
            <a:r>
              <a:rPr lang="es-ES" sz="3200" dirty="0" err="1"/>
              <a:t>N°</a:t>
            </a:r>
            <a:r>
              <a:rPr lang="es-ES" sz="3200" dirty="0"/>
              <a:t> 28-17 de 28 de agostos de 2017, artículo XV y </a:t>
            </a:r>
            <a:r>
              <a:rPr lang="es-ES" sz="3200" dirty="0" err="1"/>
              <a:t>N°</a:t>
            </a:r>
            <a:r>
              <a:rPr lang="es-ES" sz="3200" dirty="0"/>
              <a:t> 29-2017 de 4 de setiembre 2017, artículo XVI, en cuanto a:</a:t>
            </a:r>
          </a:p>
          <a:p>
            <a:pPr algn="just"/>
            <a:r>
              <a:rPr lang="es-ES" sz="3200" dirty="0"/>
              <a:t>•	Remuneraciones.</a:t>
            </a:r>
          </a:p>
          <a:p>
            <a:pPr algn="just"/>
            <a:r>
              <a:rPr lang="es-ES" sz="3200" dirty="0"/>
              <a:t>•	Alquileres.</a:t>
            </a:r>
          </a:p>
          <a:p>
            <a:pPr algn="just"/>
            <a:r>
              <a:rPr lang="es-ES" sz="3200" dirty="0"/>
              <a:t>•	Servicios públicos.</a:t>
            </a:r>
          </a:p>
          <a:p>
            <a:pPr algn="just"/>
            <a:r>
              <a:rPr lang="es-ES" sz="3200" dirty="0"/>
              <a:t>•	Información.</a:t>
            </a:r>
          </a:p>
          <a:p>
            <a:pPr algn="just"/>
            <a:r>
              <a:rPr lang="es-ES" sz="3200" dirty="0"/>
              <a:t>•	Contratos de servicios.</a:t>
            </a:r>
          </a:p>
          <a:p>
            <a:pPr algn="just"/>
            <a:r>
              <a:rPr lang="es-ES" sz="3200" dirty="0"/>
              <a:t>•	Gastos de viaje y transporte en el interior y exterior del país.</a:t>
            </a:r>
          </a:p>
          <a:p>
            <a:pPr algn="just"/>
            <a:r>
              <a:rPr lang="es-ES" sz="3200" dirty="0"/>
              <a:t>•	Actividades de capacitación, protocolarias y sociales. </a:t>
            </a:r>
          </a:p>
          <a:p>
            <a:pPr algn="just"/>
            <a:r>
              <a:rPr lang="es-ES" sz="3200" dirty="0"/>
              <a:t>•	Alimentos y bebidas.</a:t>
            </a:r>
          </a:p>
          <a:p>
            <a:pPr algn="just"/>
            <a:r>
              <a:rPr lang="es-ES" sz="3200" dirty="0"/>
              <a:t>•	Suministros y adquisición de bienes.</a:t>
            </a:r>
          </a:p>
          <a:p>
            <a:pPr algn="just"/>
            <a:r>
              <a:rPr lang="es-ES" sz="3200" dirty="0"/>
              <a:t>•	Equipo de transporte (Vehículos).</a:t>
            </a:r>
          </a:p>
          <a:p>
            <a:pPr algn="just"/>
            <a:r>
              <a:rPr lang="es-ES" sz="3200" dirty="0"/>
              <a:t>•	Construcciones.</a:t>
            </a:r>
          </a:p>
          <a:p>
            <a:pPr algn="just"/>
            <a:r>
              <a:rPr lang="es-ES" sz="3200" dirty="0"/>
              <a:t>•	Reformas de Ley.</a:t>
            </a:r>
          </a:p>
          <a:p>
            <a:pPr algn="just"/>
            <a:r>
              <a:rPr lang="es-ES" sz="3200" dirty="0"/>
              <a:t>•	Medidas estructurales.</a:t>
            </a:r>
          </a:p>
          <a:p>
            <a:pPr algn="just"/>
            <a:r>
              <a:rPr lang="es-ES" sz="3200" dirty="0"/>
              <a:t>•	Otros lineamientos. </a:t>
            </a:r>
          </a:p>
          <a:p>
            <a:pPr algn="just"/>
            <a:endParaRPr lang="es-CR" sz="3200" dirty="0"/>
          </a:p>
        </p:txBody>
      </p:sp>
      <p:sp>
        <p:nvSpPr>
          <p:cNvPr id="2" name="CuadroTexto 1">
            <a:extLst>
              <a:ext uri="{FF2B5EF4-FFF2-40B4-BE49-F238E27FC236}">
                <a16:creationId xmlns:a16="http://schemas.microsoft.com/office/drawing/2014/main" id="{9BD2C61C-76AC-2178-8764-AB1D840FDE20}"/>
              </a:ext>
            </a:extLst>
          </p:cNvPr>
          <p:cNvSpPr txBox="1"/>
          <p:nvPr/>
        </p:nvSpPr>
        <p:spPr>
          <a:xfrm>
            <a:off x="1203960" y="12372154"/>
            <a:ext cx="13502640" cy="523220"/>
          </a:xfrm>
          <a:prstGeom prst="rect">
            <a:avLst/>
          </a:prstGeom>
          <a:noFill/>
        </p:spPr>
        <p:txBody>
          <a:bodyPr wrap="square" rtlCol="0">
            <a:spAutoFit/>
          </a:bodyPr>
          <a:lstStyle/>
          <a:p>
            <a:r>
              <a:rPr lang="es-ES" sz="2800" dirty="0"/>
              <a:t>Fuente:  Circular No.13-2024  Normas de Ejecución Presupuestaria </a:t>
            </a:r>
            <a:endParaRPr lang="es-CR" sz="2800" dirty="0"/>
          </a:p>
        </p:txBody>
      </p:sp>
    </p:spTree>
    <p:extLst>
      <p:ext uri="{BB962C8B-B14F-4D97-AF65-F5344CB8AC3E}">
        <p14:creationId xmlns:p14="http://schemas.microsoft.com/office/powerpoint/2010/main" val="154547327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835</TotalTime>
  <Words>752</Words>
  <Application>Microsoft Office PowerPoint</Application>
  <PresentationFormat>Personalizado</PresentationFormat>
  <Paragraphs>49</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Aptos</vt:lpstr>
      <vt:lpstr>Aptos Display</vt:lpstr>
      <vt:lpstr>Arial</vt:lpstr>
      <vt:lpstr>Rubik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Isabel Quirós Fumero</dc:creator>
  <cp:lastModifiedBy>Shirley López González</cp:lastModifiedBy>
  <cp:revision>8</cp:revision>
  <dcterms:created xsi:type="dcterms:W3CDTF">2024-05-17T16:09:08Z</dcterms:created>
  <dcterms:modified xsi:type="dcterms:W3CDTF">2024-06-24T15:25:14Z</dcterms:modified>
</cp:coreProperties>
</file>